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x="7556500" cy="10693400"/>
  <p:notesSz cx="6858000" cy="9144000"/>
  <p:embeddedFontLst>
    <p:embeddedFont>
      <p:font typeface="Sugo Display" charset="1" panose="02000506020000020004"/>
      <p:regular r:id="rId32"/>
    </p:embeddedFont>
    <p:embeddedFont>
      <p:font typeface="Darker Grotesque" charset="1" panose="00000000000000000000"/>
      <p:regular r:id="rId33"/>
    </p:embeddedFont>
    <p:embeddedFont>
      <p:font typeface="Darker Grotesque Bold" charset="1" panose="00000000000000000000"/>
      <p:regular r:id="rId34"/>
    </p:embeddedFont>
    <p:embeddedFont>
      <p:font typeface="Maharlika" charset="1" panose="00000000000000000000"/>
      <p:regular r:id="rId35"/>
    </p:embeddedFont>
    <p:embeddedFont>
      <p:font typeface="Arimo" charset="1" panose="020B0604020202020204"/>
      <p:regular r:id="rId36"/>
    </p:embeddedFont>
    <p:embeddedFont>
      <p:font typeface="Open Sans" charset="1" panose="020B0606030504020204"/>
      <p:regular r:id="rId37"/>
    </p:embeddedFont>
    <p:embeddedFont>
      <p:font typeface="Open Sans Bold" charset="1" panose="020B0806030504020204"/>
      <p:regular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37" Target="fonts/font37.fntdata" Type="http://schemas.openxmlformats.org/officeDocument/2006/relationships/font"/><Relationship Id="rId38" Target="fonts/font38.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jpe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3.jpe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4.jpe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5.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jpe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jpe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 Id="rId3" Target="../media/image32.svg" Type="http://schemas.openxmlformats.org/officeDocument/2006/relationships/image"/><Relationship Id="rId4" Target="../media/image33.png" Type="http://schemas.openxmlformats.org/officeDocument/2006/relationships/image"/><Relationship Id="rId5" Target="../media/image34.svg" Type="http://schemas.openxmlformats.org/officeDocument/2006/relationships/image"/><Relationship Id="rId6" Target="../media/image35.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6.png" Type="http://schemas.openxmlformats.org/officeDocument/2006/relationships/image"/><Relationship Id="rId3" Target="../media/image37.svg" Type="http://schemas.openxmlformats.org/officeDocument/2006/relationships/image"/><Relationship Id="rId4" Target="../media/image38.png" Type="http://schemas.openxmlformats.org/officeDocument/2006/relationships/image"/><Relationship Id="rId5" Target="../media/image39.svg" Type="http://schemas.openxmlformats.org/officeDocument/2006/relationships/image"/><Relationship Id="rId6" Target="../media/image40.png" Type="http://schemas.openxmlformats.org/officeDocument/2006/relationships/image"/><Relationship Id="rId7" Target="../media/image41.svg" Type="http://schemas.openxmlformats.org/officeDocument/2006/relationships/image"/><Relationship Id="rId8" Target="../media/image42.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7.svg" Type="http://schemas.openxmlformats.org/officeDocument/2006/relationships/image"/><Relationship Id="rId4" Target="../media/image8.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11.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jpeg" Type="http://schemas.openxmlformats.org/officeDocument/2006/relationships/image"/><Relationship Id="rId3" Target="../media/image13.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00000">
                <a:alpha val="100000"/>
              </a:srgbClr>
            </a:gs>
            <a:gs pos="100000">
              <a:srgbClr val="C89116">
                <a:alpha val="100000"/>
              </a:srgbClr>
            </a:gs>
          </a:gsLst>
          <a:lin ang="0"/>
        </a:gradFill>
      </p:bgPr>
    </p:bg>
    <p:spTree>
      <p:nvGrpSpPr>
        <p:cNvPr id="1" name=""/>
        <p:cNvGrpSpPr/>
        <p:nvPr/>
      </p:nvGrpSpPr>
      <p:grpSpPr>
        <a:xfrm>
          <a:off x="0" y="0"/>
          <a:ext cx="0" cy="0"/>
          <a:chOff x="0" y="0"/>
          <a:chExt cx="0" cy="0"/>
        </a:xfrm>
      </p:grpSpPr>
      <p:grpSp>
        <p:nvGrpSpPr>
          <p:cNvPr name="Group 2" id="2"/>
          <p:cNvGrpSpPr/>
          <p:nvPr/>
        </p:nvGrpSpPr>
        <p:grpSpPr>
          <a:xfrm rot="0">
            <a:off x="-197647" y="8802000"/>
            <a:ext cx="7955294" cy="2268000"/>
            <a:chOff x="0" y="0"/>
            <a:chExt cx="2850998" cy="812800"/>
          </a:xfrm>
        </p:grpSpPr>
        <p:sp>
          <p:nvSpPr>
            <p:cNvPr name="Freeform 3" id="3"/>
            <p:cNvSpPr/>
            <p:nvPr/>
          </p:nvSpPr>
          <p:spPr>
            <a:xfrm flipH="false" flipV="false" rot="0">
              <a:off x="0" y="0"/>
              <a:ext cx="2850998" cy="812800"/>
            </a:xfrm>
            <a:custGeom>
              <a:avLst/>
              <a:gdLst/>
              <a:ahLst/>
              <a:cxnLst/>
              <a:rect r="r" b="b" t="t" l="l"/>
              <a:pathLst>
                <a:path h="812800" w="2850998">
                  <a:moveTo>
                    <a:pt x="0" y="0"/>
                  </a:moveTo>
                  <a:lnTo>
                    <a:pt x="2850998" y="0"/>
                  </a:lnTo>
                  <a:lnTo>
                    <a:pt x="2850998" y="812800"/>
                  </a:lnTo>
                  <a:lnTo>
                    <a:pt x="0" y="812800"/>
                  </a:lnTo>
                  <a:close/>
                </a:path>
              </a:pathLst>
            </a:custGeom>
            <a:solidFill>
              <a:srgbClr val="FFFFFF">
                <a:alpha val="20784"/>
              </a:srgbClr>
            </a:solidFill>
          </p:spPr>
        </p:sp>
        <p:sp>
          <p:nvSpPr>
            <p:cNvPr name="TextBox 4" id="4"/>
            <p:cNvSpPr txBox="true"/>
            <p:nvPr/>
          </p:nvSpPr>
          <p:spPr>
            <a:xfrm>
              <a:off x="0" y="-28575"/>
              <a:ext cx="2850998" cy="841375"/>
            </a:xfrm>
            <a:prstGeom prst="rect">
              <a:avLst/>
            </a:prstGeom>
          </p:spPr>
          <p:txBody>
            <a:bodyPr anchor="ctr" rtlCol="false" tIns="50800" lIns="50800" bIns="50800" rIns="50800"/>
            <a:lstStyle/>
            <a:p>
              <a:pPr algn="ctr">
                <a:lnSpc>
                  <a:spcPts val="1960"/>
                </a:lnSpc>
                <a:spcBef>
                  <a:spcPct val="0"/>
                </a:spcBef>
              </a:pPr>
            </a:p>
          </p:txBody>
        </p:sp>
      </p:grpSp>
      <p:sp>
        <p:nvSpPr>
          <p:cNvPr name="Freeform 5" id="5"/>
          <p:cNvSpPr/>
          <p:nvPr/>
        </p:nvSpPr>
        <p:spPr>
          <a:xfrm flipH="false" flipV="false" rot="0">
            <a:off x="0" y="4022495"/>
            <a:ext cx="6273212" cy="6941313"/>
          </a:xfrm>
          <a:custGeom>
            <a:avLst/>
            <a:gdLst/>
            <a:ahLst/>
            <a:cxnLst/>
            <a:rect r="r" b="b" t="t" l="l"/>
            <a:pathLst>
              <a:path h="6941313" w="6273212">
                <a:moveTo>
                  <a:pt x="0" y="0"/>
                </a:moveTo>
                <a:lnTo>
                  <a:pt x="6273212" y="0"/>
                </a:lnTo>
                <a:lnTo>
                  <a:pt x="6273212" y="6941313"/>
                </a:lnTo>
                <a:lnTo>
                  <a:pt x="0" y="6941313"/>
                </a:lnTo>
                <a:lnTo>
                  <a:pt x="0" y="0"/>
                </a:lnTo>
                <a:close/>
              </a:path>
            </a:pathLst>
          </a:custGeom>
          <a:blipFill>
            <a:blip r:embed="rId2"/>
            <a:stretch>
              <a:fillRect l="0" t="0" r="0" b="0"/>
            </a:stretch>
          </a:blipFill>
        </p:spPr>
      </p:sp>
      <p:sp>
        <p:nvSpPr>
          <p:cNvPr name="Freeform 6" id="6"/>
          <p:cNvSpPr/>
          <p:nvPr/>
        </p:nvSpPr>
        <p:spPr>
          <a:xfrm flipH="true" flipV="false" rot="0">
            <a:off x="3339138" y="4438078"/>
            <a:ext cx="2704223" cy="2315798"/>
          </a:xfrm>
          <a:custGeom>
            <a:avLst/>
            <a:gdLst/>
            <a:ahLst/>
            <a:cxnLst/>
            <a:rect r="r" b="b" t="t" l="l"/>
            <a:pathLst>
              <a:path h="2315798" w="2704223">
                <a:moveTo>
                  <a:pt x="2704223" y="0"/>
                </a:moveTo>
                <a:lnTo>
                  <a:pt x="0" y="0"/>
                </a:lnTo>
                <a:lnTo>
                  <a:pt x="0" y="2315798"/>
                </a:lnTo>
                <a:lnTo>
                  <a:pt x="2704223" y="2315798"/>
                </a:lnTo>
                <a:lnTo>
                  <a:pt x="2704223"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AutoShape 7" id="7"/>
          <p:cNvSpPr/>
          <p:nvPr/>
        </p:nvSpPr>
        <p:spPr>
          <a:xfrm>
            <a:off x="985417" y="1170675"/>
            <a:ext cx="2653692" cy="0"/>
          </a:xfrm>
          <a:prstGeom prst="line">
            <a:avLst/>
          </a:prstGeom>
          <a:ln cap="flat" w="19050">
            <a:solidFill>
              <a:srgbClr val="FFFFFF"/>
            </a:solidFill>
            <a:prstDash val="solid"/>
            <a:headEnd type="none" len="sm" w="sm"/>
            <a:tailEnd type="none" len="sm" w="sm"/>
          </a:ln>
        </p:spPr>
      </p:sp>
      <p:sp>
        <p:nvSpPr>
          <p:cNvPr name="Freeform 8" id="8"/>
          <p:cNvSpPr/>
          <p:nvPr/>
        </p:nvSpPr>
        <p:spPr>
          <a:xfrm flipH="false" flipV="false" rot="938944">
            <a:off x="5233717" y="4263474"/>
            <a:ext cx="2658079" cy="1788665"/>
          </a:xfrm>
          <a:custGeom>
            <a:avLst/>
            <a:gdLst/>
            <a:ahLst/>
            <a:cxnLst/>
            <a:rect r="r" b="b" t="t" l="l"/>
            <a:pathLst>
              <a:path h="1788665" w="2658079">
                <a:moveTo>
                  <a:pt x="0" y="0"/>
                </a:moveTo>
                <a:lnTo>
                  <a:pt x="2658079" y="0"/>
                </a:lnTo>
                <a:lnTo>
                  <a:pt x="2658079" y="1788665"/>
                </a:lnTo>
                <a:lnTo>
                  <a:pt x="0" y="17886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9" id="9"/>
          <p:cNvSpPr txBox="true"/>
          <p:nvPr/>
        </p:nvSpPr>
        <p:spPr>
          <a:xfrm rot="0">
            <a:off x="246181" y="2559455"/>
            <a:ext cx="6557819" cy="1329690"/>
          </a:xfrm>
          <a:prstGeom prst="rect">
            <a:avLst/>
          </a:prstGeom>
        </p:spPr>
        <p:txBody>
          <a:bodyPr anchor="t" rtlCol="false" tIns="0" lIns="0" bIns="0" rIns="0">
            <a:spAutoFit/>
          </a:bodyPr>
          <a:lstStyle/>
          <a:p>
            <a:pPr algn="ctr">
              <a:lnSpc>
                <a:spcPts val="5040"/>
              </a:lnSpc>
            </a:pPr>
            <a:r>
              <a:rPr lang="en-US" sz="4800" spc="57">
                <a:solidFill>
                  <a:srgbClr val="FFFFFF"/>
                </a:solidFill>
                <a:latin typeface="Sugo Display"/>
                <a:ea typeface="Sugo Display"/>
                <a:cs typeface="Sugo Display"/>
                <a:sym typeface="Sugo Display"/>
              </a:rPr>
              <a:t>TRANSFORMATION OF ESSENCE</a:t>
            </a:r>
          </a:p>
          <a:p>
            <a:pPr algn="ctr">
              <a:lnSpc>
                <a:spcPts val="5040"/>
              </a:lnSpc>
            </a:pPr>
            <a:r>
              <a:rPr lang="en-US" sz="4800" spc="57">
                <a:solidFill>
                  <a:srgbClr val="FFFFFF"/>
                </a:solidFill>
                <a:latin typeface="Sugo Display"/>
                <a:ea typeface="Sugo Display"/>
                <a:cs typeface="Sugo Display"/>
                <a:sym typeface="Sugo Display"/>
              </a:rPr>
              <a:t>PUBLISHING</a:t>
            </a:r>
          </a:p>
        </p:txBody>
      </p:sp>
      <p:sp>
        <p:nvSpPr>
          <p:cNvPr name="TextBox 10" id="10"/>
          <p:cNvSpPr txBox="true"/>
          <p:nvPr/>
        </p:nvSpPr>
        <p:spPr>
          <a:xfrm rot="0">
            <a:off x="3639110" y="853560"/>
            <a:ext cx="3164890" cy="949278"/>
          </a:xfrm>
          <a:prstGeom prst="rect">
            <a:avLst/>
          </a:prstGeom>
        </p:spPr>
        <p:txBody>
          <a:bodyPr anchor="t" rtlCol="false" tIns="0" lIns="0" bIns="0" rIns="0">
            <a:spAutoFit/>
          </a:bodyPr>
          <a:lstStyle/>
          <a:p>
            <a:pPr algn="r">
              <a:lnSpc>
                <a:spcPts val="3852"/>
              </a:lnSpc>
            </a:pPr>
            <a:r>
              <a:rPr lang="en-US" sz="2751">
                <a:solidFill>
                  <a:srgbClr val="FFFFFF"/>
                </a:solidFill>
                <a:latin typeface="Darker Grotesque"/>
                <a:ea typeface="Darker Grotesque"/>
                <a:cs typeface="Darker Grotesque"/>
                <a:sym typeface="Darker Grotesque"/>
              </a:rPr>
              <a:t>International Rights Catalogue 2026</a:t>
            </a:r>
          </a:p>
        </p:txBody>
      </p:sp>
      <p:grpSp>
        <p:nvGrpSpPr>
          <p:cNvPr name="Group 11" id="11"/>
          <p:cNvGrpSpPr/>
          <p:nvPr/>
        </p:nvGrpSpPr>
        <p:grpSpPr>
          <a:xfrm rot="0">
            <a:off x="135364" y="3196126"/>
            <a:ext cx="7025524" cy="2002929"/>
            <a:chOff x="0" y="0"/>
            <a:chExt cx="2850998" cy="812800"/>
          </a:xfrm>
        </p:grpSpPr>
        <p:sp>
          <p:nvSpPr>
            <p:cNvPr name="Freeform 12" id="12"/>
            <p:cNvSpPr/>
            <p:nvPr/>
          </p:nvSpPr>
          <p:spPr>
            <a:xfrm flipH="false" flipV="false" rot="0">
              <a:off x="0" y="0"/>
              <a:ext cx="2850998" cy="812800"/>
            </a:xfrm>
            <a:custGeom>
              <a:avLst/>
              <a:gdLst/>
              <a:ahLst/>
              <a:cxnLst/>
              <a:rect r="r" b="b" t="t" l="l"/>
              <a:pathLst>
                <a:path h="812800" w="2850998">
                  <a:moveTo>
                    <a:pt x="0" y="0"/>
                  </a:moveTo>
                  <a:lnTo>
                    <a:pt x="2850998" y="0"/>
                  </a:lnTo>
                  <a:lnTo>
                    <a:pt x="2850998" y="812800"/>
                  </a:lnTo>
                  <a:lnTo>
                    <a:pt x="0" y="812800"/>
                  </a:lnTo>
                  <a:close/>
                </a:path>
              </a:pathLst>
            </a:custGeom>
            <a:gradFill rotWithShape="true">
              <a:gsLst>
                <a:gs pos="0">
                  <a:srgbClr val="000000">
                    <a:alpha val="21000"/>
                  </a:srgbClr>
                </a:gs>
                <a:gs pos="100000">
                  <a:srgbClr val="C89116">
                    <a:alpha val="21000"/>
                  </a:srgbClr>
                </a:gs>
              </a:gsLst>
              <a:lin ang="0"/>
            </a:gradFill>
          </p:spPr>
        </p:sp>
        <p:sp>
          <p:nvSpPr>
            <p:cNvPr name="TextBox 13" id="13"/>
            <p:cNvSpPr txBox="true"/>
            <p:nvPr/>
          </p:nvSpPr>
          <p:spPr>
            <a:xfrm>
              <a:off x="0" y="-28575"/>
              <a:ext cx="2850998" cy="841375"/>
            </a:xfrm>
            <a:prstGeom prst="rect">
              <a:avLst/>
            </a:prstGeom>
          </p:spPr>
          <p:txBody>
            <a:bodyPr anchor="ctr" rtlCol="false" tIns="50800" lIns="50800" bIns="50800" rIns="50800"/>
            <a:lstStyle/>
            <a:p>
              <a:pPr algn="ctr">
                <a:lnSpc>
                  <a:spcPts val="1960"/>
                </a:lnSpc>
                <a:spcBef>
                  <a:spcPct val="0"/>
                </a:spcBef>
              </a:pPr>
            </a:p>
          </p:txBody>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00000">
                <a:alpha val="100000"/>
              </a:srgbClr>
            </a:gs>
            <a:gs pos="100000">
              <a:srgbClr val="C89116">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4009222" y="461527"/>
            <a:ext cx="3256316" cy="4884473"/>
          </a:xfrm>
          <a:custGeom>
            <a:avLst/>
            <a:gdLst/>
            <a:ahLst/>
            <a:cxnLst/>
            <a:rect r="r" b="b" t="t" l="l"/>
            <a:pathLst>
              <a:path h="4884473" w="3256316">
                <a:moveTo>
                  <a:pt x="0" y="0"/>
                </a:moveTo>
                <a:lnTo>
                  <a:pt x="3256316" y="0"/>
                </a:lnTo>
                <a:lnTo>
                  <a:pt x="3256316" y="4884473"/>
                </a:lnTo>
                <a:lnTo>
                  <a:pt x="0" y="4884473"/>
                </a:lnTo>
                <a:lnTo>
                  <a:pt x="0" y="0"/>
                </a:lnTo>
                <a:close/>
              </a:path>
            </a:pathLst>
          </a:custGeom>
          <a:blipFill>
            <a:blip r:embed="rId2"/>
            <a:stretch>
              <a:fillRect l="0" t="0" r="0" b="0"/>
            </a:stretch>
          </a:blipFill>
        </p:spPr>
      </p:sp>
      <p:sp>
        <p:nvSpPr>
          <p:cNvPr name="TextBox 3" id="3"/>
          <p:cNvSpPr txBox="true"/>
          <p:nvPr/>
        </p:nvSpPr>
        <p:spPr>
          <a:xfrm rot="0">
            <a:off x="509495" y="2617201"/>
            <a:ext cx="3172942" cy="7291070"/>
          </a:xfrm>
          <a:prstGeom prst="rect">
            <a:avLst/>
          </a:prstGeom>
        </p:spPr>
        <p:txBody>
          <a:bodyPr anchor="t" rtlCol="false" tIns="0" lIns="0" bIns="0" rIns="0">
            <a:spAutoFit/>
          </a:bodyPr>
          <a:lstStyle/>
          <a:p>
            <a:pPr algn="l">
              <a:lnSpc>
                <a:spcPts val="2800"/>
              </a:lnSpc>
            </a:pPr>
            <a:r>
              <a:rPr lang="en-US" sz="2000" b="true">
                <a:solidFill>
                  <a:srgbClr val="FFFFFF"/>
                </a:solidFill>
                <a:latin typeface="Open Sans Bold"/>
                <a:ea typeface="Open Sans Bold"/>
                <a:cs typeface="Open Sans Bold"/>
                <a:sym typeface="Open Sans Bold"/>
              </a:rPr>
              <a:t>Overview</a:t>
            </a:r>
          </a:p>
          <a:p>
            <a:pPr algn="l">
              <a:lnSpc>
                <a:spcPts val="1960"/>
              </a:lnSpc>
            </a:pPr>
            <a:r>
              <a:rPr lang="en-US" sz="1400">
                <a:solidFill>
                  <a:srgbClr val="FFFFFF"/>
                </a:solidFill>
                <a:latin typeface="Open Sans"/>
                <a:ea typeface="Open Sans"/>
                <a:cs typeface="Open Sans"/>
                <a:sym typeface="Open Sans"/>
              </a:rPr>
              <a:t>What if perfection became humanity's greatest threat?</a:t>
            </a:r>
          </a:p>
          <a:p>
            <a:pPr algn="l">
              <a:lnSpc>
                <a:spcPts val="1960"/>
              </a:lnSpc>
            </a:pPr>
            <a:r>
              <a:rPr lang="en-US" sz="1400">
                <a:solidFill>
                  <a:srgbClr val="FFFFFF"/>
                </a:solidFill>
                <a:latin typeface="Open Sans"/>
                <a:ea typeface="Open Sans"/>
                <a:cs typeface="Open Sans"/>
                <a:sym typeface="Open Sans"/>
              </a:rPr>
              <a:t>As civilization approaches irreversible collapse, Melina and Nathaniel uncover a truth capable of rewriting the future of mankind. Ancient knowledge, quantum consciousness, artificial intelligence, and forgotten civilizations converge in a final struggle where the greatest enemy is no longer war or technology—but the illusion of perfection itself.</a:t>
            </a:r>
          </a:p>
          <a:p>
            <a:pPr algn="l">
              <a:lnSpc>
                <a:spcPts val="1960"/>
              </a:lnSpc>
            </a:pPr>
            <a:r>
              <a:rPr lang="en-US" sz="1400">
                <a:solidFill>
                  <a:srgbClr val="FFFFFF"/>
                </a:solidFill>
                <a:latin typeface="Open Sans"/>
                <a:ea typeface="Open Sans"/>
                <a:cs typeface="Open Sans"/>
                <a:sym typeface="Open Sans"/>
              </a:rPr>
              <a:t>To save humanity, Melina must sacrifice the memory that defines her identity, while Nathaniel faces a choice between immortality and the emotions that make life meaningful. Standing behind every event is Samuel Orland, the visionary Architect determined to replace human imperfection with flawless order.</a:t>
            </a:r>
          </a:p>
          <a:p>
            <a:pPr algn="l">
              <a:lnSpc>
                <a:spcPts val="1960"/>
              </a:lnSpc>
            </a:pPr>
            <a:r>
              <a:rPr lang="en-US" sz="1400">
                <a:solidFill>
                  <a:srgbClr val="FFFFFF"/>
                </a:solidFill>
                <a:latin typeface="Open Sans"/>
                <a:ea typeface="Open Sans"/>
                <a:cs typeface="Open Sans"/>
                <a:sym typeface="Open Sans"/>
              </a:rPr>
              <a:t>Blending speculative science, historical mystery, visionary fiction,</a:t>
            </a:r>
            <a:r>
              <a:rPr lang="en-US" sz="1400">
                <a:solidFill>
                  <a:srgbClr val="FFFFFF"/>
                </a:solidFill>
                <a:latin typeface="Open Sans"/>
                <a:ea typeface="Open Sans"/>
                <a:cs typeface="Open Sans"/>
                <a:sym typeface="Open Sans"/>
              </a:rPr>
              <a:t> and profound philosophical inquiry, THE ARCHITECT OF ERROR expands the series into an epic exploration of consciousness, free will, identity, and the future of human evolution.</a:t>
            </a:r>
          </a:p>
        </p:txBody>
      </p:sp>
      <p:sp>
        <p:nvSpPr>
          <p:cNvPr name="TextBox 4" id="4"/>
          <p:cNvSpPr txBox="true"/>
          <p:nvPr/>
        </p:nvSpPr>
        <p:spPr>
          <a:xfrm rot="0">
            <a:off x="436888" y="526366"/>
            <a:ext cx="3343112" cy="1649728"/>
          </a:xfrm>
          <a:prstGeom prst="rect">
            <a:avLst/>
          </a:prstGeom>
        </p:spPr>
        <p:txBody>
          <a:bodyPr anchor="t" rtlCol="false" tIns="0" lIns="0" bIns="0" rIns="0">
            <a:spAutoFit/>
          </a:bodyPr>
          <a:lstStyle/>
          <a:p>
            <a:pPr algn="ctr">
              <a:lnSpc>
                <a:spcPts val="3500"/>
              </a:lnSpc>
            </a:pPr>
            <a:r>
              <a:rPr lang="en-US" b="true" sz="2500">
                <a:solidFill>
                  <a:srgbClr val="FFBD59"/>
                </a:solidFill>
                <a:latin typeface="Open Sans Bold"/>
                <a:ea typeface="Open Sans Bold"/>
                <a:cs typeface="Open Sans Bold"/>
                <a:sym typeface="Open Sans Bold"/>
              </a:rPr>
              <a:t>THE</a:t>
            </a:r>
            <a:r>
              <a:rPr lang="en-US" b="true" sz="2500">
                <a:solidFill>
                  <a:srgbClr val="FFBD59"/>
                </a:solidFill>
                <a:latin typeface="Open Sans Bold"/>
                <a:ea typeface="Open Sans Bold"/>
                <a:cs typeface="Open Sans Bold"/>
                <a:sym typeface="Open Sans Bold"/>
              </a:rPr>
              <a:t> ARCHITECT OF ERROR</a:t>
            </a:r>
          </a:p>
          <a:p>
            <a:pPr algn="ctr">
              <a:lnSpc>
                <a:spcPts val="1540"/>
              </a:lnSpc>
            </a:pPr>
            <a:r>
              <a:rPr lang="en-US" b="true" sz="1100">
                <a:solidFill>
                  <a:srgbClr val="FFBD59"/>
                </a:solidFill>
                <a:latin typeface="Open Sans Bold"/>
                <a:ea typeface="Open Sans Bold"/>
                <a:cs typeface="Open Sans Bold"/>
                <a:sym typeface="Open Sans Bold"/>
              </a:rPr>
              <a:t>Matrix Reboot</a:t>
            </a:r>
          </a:p>
          <a:p>
            <a:pPr algn="ctr">
              <a:lnSpc>
                <a:spcPts val="1540"/>
              </a:lnSpc>
            </a:pPr>
            <a:r>
              <a:rPr lang="en-US" b="true" sz="1100">
                <a:solidFill>
                  <a:srgbClr val="FFBD59"/>
                </a:solidFill>
                <a:latin typeface="Open Sans Bold"/>
                <a:ea typeface="Open Sans Bold"/>
                <a:cs typeface="Open Sans Bold"/>
                <a:sym typeface="Open Sans Bold"/>
              </a:rPr>
              <a:t>Book Three of the Metaphysical Fiction Series</a:t>
            </a:r>
          </a:p>
          <a:p>
            <a:pPr algn="ctr">
              <a:lnSpc>
                <a:spcPts val="1540"/>
              </a:lnSpc>
            </a:pPr>
            <a:r>
              <a:rPr lang="en-US" b="true" sz="1100">
                <a:solidFill>
                  <a:srgbClr val="FFBD59"/>
                </a:solidFill>
                <a:latin typeface="Open Sans Bold"/>
                <a:ea typeface="Open Sans Bold"/>
                <a:cs typeface="Open Sans Bold"/>
                <a:sym typeface="Open Sans Bold"/>
              </a:rPr>
              <a:t>Science Fiction • Philosophical Thriller • Visionary Fiction</a:t>
            </a:r>
          </a:p>
        </p:txBody>
      </p:sp>
      <p:sp>
        <p:nvSpPr>
          <p:cNvPr name="TextBox 5" id="5"/>
          <p:cNvSpPr txBox="true"/>
          <p:nvPr/>
        </p:nvSpPr>
        <p:spPr>
          <a:xfrm rot="0">
            <a:off x="4009222" y="5575295"/>
            <a:ext cx="3256316" cy="4267835"/>
          </a:xfrm>
          <a:prstGeom prst="rect">
            <a:avLst/>
          </a:prstGeom>
        </p:spPr>
        <p:txBody>
          <a:bodyPr anchor="t" rtlCol="false" tIns="0" lIns="0" bIns="0" rIns="0">
            <a:spAutoFit/>
          </a:bodyPr>
          <a:lstStyle/>
          <a:p>
            <a:pPr algn="r">
              <a:lnSpc>
                <a:spcPts val="3079"/>
              </a:lnSpc>
            </a:pPr>
            <a:r>
              <a:rPr lang="en-US" sz="2199" b="true">
                <a:solidFill>
                  <a:srgbClr val="FFFFFF"/>
                </a:solidFill>
                <a:latin typeface="Open Sans Bold"/>
                <a:ea typeface="Open Sans Bold"/>
                <a:cs typeface="Open Sans Bold"/>
                <a:sym typeface="Open Sans Bold"/>
              </a:rPr>
              <a:t>Publishing Advantages</a:t>
            </a:r>
          </a:p>
          <a:p>
            <a:pPr algn="r">
              <a:lnSpc>
                <a:spcPts val="2100"/>
              </a:lnSpc>
            </a:pPr>
            <a:r>
              <a:rPr lang="en-US" sz="1500">
                <a:solidFill>
                  <a:srgbClr val="FFFFFF"/>
                </a:solidFill>
                <a:latin typeface="Open Sans"/>
                <a:ea typeface="Open Sans"/>
                <a:cs typeface="Open Sans"/>
                <a:sym typeface="Open Sans"/>
              </a:rPr>
              <a:t>Book Three of the six-volume series</a:t>
            </a:r>
          </a:p>
          <a:p>
            <a:pPr algn="r">
              <a:lnSpc>
                <a:spcPts val="2100"/>
              </a:lnSpc>
            </a:pPr>
            <a:r>
              <a:rPr lang="en-US" sz="1500">
                <a:solidFill>
                  <a:srgbClr val="FFFFFF"/>
                </a:solidFill>
                <a:latin typeface="Open Sans"/>
                <a:ea typeface="Open Sans"/>
                <a:cs typeface="Open Sans"/>
                <a:sym typeface="Open Sans"/>
              </a:rPr>
              <a:t>High-concept philosophical science thriller</a:t>
            </a:r>
          </a:p>
          <a:p>
            <a:pPr algn="r">
              <a:lnSpc>
                <a:spcPts val="2100"/>
              </a:lnSpc>
            </a:pPr>
            <a:r>
              <a:rPr lang="en-US" sz="1500">
                <a:solidFill>
                  <a:srgbClr val="FFFFFF"/>
                </a:solidFill>
                <a:latin typeface="Open Sans"/>
                <a:ea typeface="Open Sans"/>
                <a:cs typeface="Open Sans"/>
                <a:sym typeface="Open Sans"/>
              </a:rPr>
              <a:t>Themes of AI, consciousness, immortality and transhumanism</a:t>
            </a:r>
          </a:p>
          <a:p>
            <a:pPr algn="r">
              <a:lnSpc>
                <a:spcPts val="2100"/>
              </a:lnSpc>
            </a:pPr>
            <a:r>
              <a:rPr lang="en-US" sz="1500">
                <a:solidFill>
                  <a:srgbClr val="FFFFFF"/>
                </a:solidFill>
                <a:latin typeface="Open Sans"/>
                <a:ea typeface="Open Sans"/>
                <a:cs typeface="Open Sans"/>
                <a:sym typeface="Open Sans"/>
              </a:rPr>
              <a:t>Strong international commercial</a:t>
            </a:r>
            <a:r>
              <a:rPr lang="en-US" sz="1500">
                <a:solidFill>
                  <a:srgbClr val="FFFFFF"/>
                </a:solidFill>
                <a:latin typeface="Open Sans"/>
                <a:ea typeface="Open Sans"/>
                <a:cs typeface="Open Sans"/>
                <a:sym typeface="Open Sans"/>
              </a:rPr>
              <a:t> appeal</a:t>
            </a:r>
          </a:p>
          <a:p>
            <a:pPr algn="r">
              <a:lnSpc>
                <a:spcPts val="2100"/>
              </a:lnSpc>
            </a:pPr>
            <a:r>
              <a:rPr lang="en-US" sz="1500">
                <a:solidFill>
                  <a:srgbClr val="FFFFFF"/>
                </a:solidFill>
                <a:latin typeface="Open Sans"/>
                <a:ea typeface="Open Sans"/>
                <a:cs typeface="Open Sans"/>
                <a:sym typeface="Open Sans"/>
              </a:rPr>
              <a:t>Translation, audiobook and screen rights available</a:t>
            </a:r>
          </a:p>
          <a:p>
            <a:pPr algn="r">
              <a:lnSpc>
                <a:spcPts val="2100"/>
              </a:lnSpc>
            </a:pPr>
          </a:p>
          <a:p>
            <a:pPr algn="r">
              <a:lnSpc>
                <a:spcPts val="3359"/>
              </a:lnSpc>
            </a:pPr>
            <a:r>
              <a:rPr lang="en-US" b="true" sz="2399">
                <a:solidFill>
                  <a:srgbClr val="FFFFFF"/>
                </a:solidFill>
                <a:latin typeface="Open Sans Bold"/>
                <a:ea typeface="Open Sans Bold"/>
                <a:cs typeface="Open Sans Bold"/>
                <a:sym typeface="Open Sans Bold"/>
              </a:rPr>
              <a:t>Marketing Hook</a:t>
            </a:r>
          </a:p>
          <a:p>
            <a:pPr algn="r">
              <a:lnSpc>
                <a:spcPts val="2100"/>
              </a:lnSpc>
            </a:pPr>
            <a:r>
              <a:rPr lang="en-US" sz="1500">
                <a:solidFill>
                  <a:srgbClr val="FFFFFF"/>
                </a:solidFill>
                <a:latin typeface="Open Sans"/>
                <a:ea typeface="Open Sans"/>
                <a:cs typeface="Open Sans"/>
                <a:sym typeface="Open Sans"/>
              </a:rPr>
              <a:t>"To become immortal, humanity must first decide what deserves to live forever."</a:t>
            </a:r>
          </a:p>
        </p:txBody>
      </p:sp>
      <p:sp>
        <p:nvSpPr>
          <p:cNvPr name="TextBox 6" id="6"/>
          <p:cNvSpPr txBox="true"/>
          <p:nvPr/>
        </p:nvSpPr>
        <p:spPr>
          <a:xfrm rot="0">
            <a:off x="6344707" y="-160496"/>
            <a:ext cx="920831" cy="544670"/>
          </a:xfrm>
          <a:prstGeom prst="rect">
            <a:avLst/>
          </a:prstGeom>
        </p:spPr>
        <p:txBody>
          <a:bodyPr anchor="t" rtlCol="false" tIns="0" lIns="0" bIns="0" rIns="0">
            <a:spAutoFit/>
          </a:bodyPr>
          <a:lstStyle/>
          <a:p>
            <a:pPr algn="r">
              <a:lnSpc>
                <a:spcPts val="4877"/>
              </a:lnSpc>
            </a:pPr>
            <a:r>
              <a:rPr lang="en-US" sz="1950" spc="19">
                <a:solidFill>
                  <a:srgbClr val="FFFFFF"/>
                </a:solidFill>
                <a:latin typeface="Darker Grotesque"/>
                <a:ea typeface="Darker Grotesque"/>
                <a:cs typeface="Darker Grotesque"/>
                <a:sym typeface="Darker Grotesque"/>
              </a:rPr>
              <a:t>page 09</a:t>
            </a:r>
          </a:p>
        </p:txBody>
      </p:sp>
      <p:sp>
        <p:nvSpPr>
          <p:cNvPr name="TextBox 7" id="7"/>
          <p:cNvSpPr txBox="true"/>
          <p:nvPr/>
        </p:nvSpPr>
        <p:spPr>
          <a:xfrm rot="0">
            <a:off x="864403" y="-160496"/>
            <a:ext cx="920831" cy="544670"/>
          </a:xfrm>
          <a:prstGeom prst="rect">
            <a:avLst/>
          </a:prstGeom>
        </p:spPr>
        <p:txBody>
          <a:bodyPr anchor="t" rtlCol="false" tIns="0" lIns="0" bIns="0" rIns="0">
            <a:spAutoFit/>
          </a:bodyPr>
          <a:lstStyle/>
          <a:p>
            <a:pPr algn="l">
              <a:lnSpc>
                <a:spcPts val="4877"/>
              </a:lnSpc>
            </a:pPr>
            <a:r>
              <a:rPr lang="en-US" sz="1950" spc="19">
                <a:solidFill>
                  <a:srgbClr val="FFFFFF"/>
                </a:solidFill>
                <a:latin typeface="Darker Grotesque"/>
                <a:ea typeface="Darker Grotesque"/>
                <a:cs typeface="Darker Grotesque"/>
                <a:sym typeface="Darker Grotesque"/>
              </a:rPr>
              <a:t>Borcelle</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00000">
                <a:alpha val="100000"/>
              </a:srgbClr>
            </a:gs>
            <a:gs pos="100000">
              <a:srgbClr val="C89116">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4013964" y="532456"/>
            <a:ext cx="3139526" cy="4716961"/>
          </a:xfrm>
          <a:custGeom>
            <a:avLst/>
            <a:gdLst/>
            <a:ahLst/>
            <a:cxnLst/>
            <a:rect r="r" b="b" t="t" l="l"/>
            <a:pathLst>
              <a:path h="4716961" w="3139526">
                <a:moveTo>
                  <a:pt x="0" y="0"/>
                </a:moveTo>
                <a:lnTo>
                  <a:pt x="3139525" y="0"/>
                </a:lnTo>
                <a:lnTo>
                  <a:pt x="3139525" y="4716961"/>
                </a:lnTo>
                <a:lnTo>
                  <a:pt x="0" y="4716961"/>
                </a:lnTo>
                <a:lnTo>
                  <a:pt x="0" y="0"/>
                </a:lnTo>
                <a:close/>
              </a:path>
            </a:pathLst>
          </a:custGeom>
          <a:blipFill>
            <a:blip r:embed="rId2"/>
            <a:stretch>
              <a:fillRect l="0" t="0" r="0" b="0"/>
            </a:stretch>
          </a:blipFill>
        </p:spPr>
      </p:sp>
      <p:sp>
        <p:nvSpPr>
          <p:cNvPr name="TextBox 3" id="3"/>
          <p:cNvSpPr txBox="true"/>
          <p:nvPr/>
        </p:nvSpPr>
        <p:spPr>
          <a:xfrm rot="0">
            <a:off x="297983" y="717900"/>
            <a:ext cx="3367398" cy="1014092"/>
          </a:xfrm>
          <a:prstGeom prst="rect">
            <a:avLst/>
          </a:prstGeom>
        </p:spPr>
        <p:txBody>
          <a:bodyPr anchor="t" rtlCol="false" tIns="0" lIns="0" bIns="0" rIns="0">
            <a:spAutoFit/>
          </a:bodyPr>
          <a:lstStyle/>
          <a:p>
            <a:pPr algn="ctr">
              <a:lnSpc>
                <a:spcPts val="3080"/>
              </a:lnSpc>
            </a:pPr>
            <a:r>
              <a:rPr lang="en-US" b="true" sz="2200">
                <a:solidFill>
                  <a:srgbClr val="FFBD59"/>
                </a:solidFill>
                <a:latin typeface="Open Sans Bold"/>
                <a:ea typeface="Open Sans Bold"/>
                <a:cs typeface="Open Sans Bold"/>
                <a:sym typeface="Open Sans Bold"/>
              </a:rPr>
              <a:t>THE DRAFT OF GOD</a:t>
            </a:r>
          </a:p>
          <a:p>
            <a:pPr algn="ctr">
              <a:lnSpc>
                <a:spcPts val="1680"/>
              </a:lnSpc>
            </a:pPr>
            <a:r>
              <a:rPr lang="en-US" sz="1200">
                <a:solidFill>
                  <a:srgbClr val="FFBD59"/>
                </a:solidFill>
                <a:latin typeface="Open Sans"/>
                <a:ea typeface="Open Sans"/>
                <a:cs typeface="Open Sans"/>
                <a:sym typeface="Open Sans"/>
              </a:rPr>
              <a:t>Book Four of the Metaphysical Fiction Series</a:t>
            </a:r>
          </a:p>
          <a:p>
            <a:pPr algn="ctr">
              <a:lnSpc>
                <a:spcPts val="1680"/>
              </a:lnSpc>
            </a:pPr>
            <a:r>
              <a:rPr lang="en-US" sz="1200">
                <a:solidFill>
                  <a:srgbClr val="FFBD59"/>
                </a:solidFill>
                <a:latin typeface="Open Sans"/>
                <a:ea typeface="Open Sans"/>
                <a:cs typeface="Open Sans"/>
                <a:sym typeface="Open Sans"/>
              </a:rPr>
              <a:t>Science Fiction • Philosophical Thriller •</a:t>
            </a:r>
            <a:r>
              <a:rPr lang="en-US" sz="1200">
                <a:solidFill>
                  <a:srgbClr val="FFBD59"/>
                </a:solidFill>
                <a:latin typeface="Open Sans"/>
                <a:ea typeface="Open Sans"/>
                <a:cs typeface="Open Sans"/>
                <a:sym typeface="Open Sans"/>
              </a:rPr>
              <a:t> Visionary Fiction</a:t>
            </a:r>
          </a:p>
        </p:txBody>
      </p:sp>
      <p:sp>
        <p:nvSpPr>
          <p:cNvPr name="TextBox 4" id="4"/>
          <p:cNvSpPr txBox="true"/>
          <p:nvPr/>
        </p:nvSpPr>
        <p:spPr>
          <a:xfrm rot="0">
            <a:off x="297983" y="2257703"/>
            <a:ext cx="3471177" cy="8006715"/>
          </a:xfrm>
          <a:prstGeom prst="rect">
            <a:avLst/>
          </a:prstGeom>
        </p:spPr>
        <p:txBody>
          <a:bodyPr anchor="t" rtlCol="false" tIns="0" lIns="0" bIns="0" rIns="0">
            <a:spAutoFit/>
          </a:bodyPr>
          <a:lstStyle/>
          <a:p>
            <a:pPr algn="l">
              <a:lnSpc>
                <a:spcPts val="2660"/>
              </a:lnSpc>
            </a:pPr>
            <a:r>
              <a:rPr lang="en-US" sz="1900" b="true">
                <a:solidFill>
                  <a:srgbClr val="FFBD59"/>
                </a:solidFill>
                <a:latin typeface="Open Sans Bold"/>
                <a:ea typeface="Open Sans Bold"/>
                <a:cs typeface="Open Sans Bold"/>
                <a:sym typeface="Open Sans Bold"/>
              </a:rPr>
              <a:t>Overview</a:t>
            </a:r>
          </a:p>
          <a:p>
            <a:pPr algn="l">
              <a:lnSpc>
                <a:spcPts val="1960"/>
              </a:lnSpc>
            </a:pPr>
            <a:r>
              <a:rPr lang="en-US" sz="1400">
                <a:solidFill>
                  <a:srgbClr val="FFFFFF"/>
                </a:solidFill>
                <a:latin typeface="Open Sans"/>
                <a:ea typeface="Open Sans"/>
                <a:cs typeface="Open Sans"/>
                <a:sym typeface="Open Sans"/>
              </a:rPr>
              <a:t>What if reality could be rewritten—and humanity became only a draft?</a:t>
            </a:r>
          </a:p>
          <a:p>
            <a:pPr algn="l">
              <a:lnSpc>
                <a:spcPts val="1960"/>
              </a:lnSpc>
            </a:pPr>
            <a:r>
              <a:rPr lang="en-US" sz="1400">
                <a:solidFill>
                  <a:srgbClr val="FFFFFF"/>
                </a:solidFill>
                <a:latin typeface="Open Sans"/>
                <a:ea typeface="Open Sans"/>
                <a:cs typeface="Open Sans"/>
                <a:sym typeface="Open Sans"/>
              </a:rPr>
              <a:t>As the ancient Code begins rewriting the fabric of existence, Nathaniel discovers that survival no longer depends on technology or power, but on the forgotten architecture hidden within human consciousness. The boundaries between memory, identity, and reality dissolve, forcing him into a race against time to find Melina before both she—and the world as he knows it—are erased forever.</a:t>
            </a:r>
          </a:p>
          <a:p>
            <a:pPr algn="l">
              <a:lnSpc>
                <a:spcPts val="1960"/>
              </a:lnSpc>
            </a:pPr>
            <a:r>
              <a:rPr lang="en-US" sz="1400">
                <a:solidFill>
                  <a:srgbClr val="FFFFFF"/>
                </a:solidFill>
                <a:latin typeface="Open Sans"/>
                <a:ea typeface="Open Sans"/>
                <a:cs typeface="Open Sans"/>
                <a:sym typeface="Open Sans"/>
              </a:rPr>
              <a:t>Across the ruins of a collapsing civilization, ancient Atlantean knowledge, genetic memory, quantum consciousness, and forgotten temples reveal a truth capable of reshaping human evolution. Yet the greatest battle is not against an external enemy, but against the belief that perfection can exist without love.</a:t>
            </a:r>
          </a:p>
          <a:p>
            <a:pPr algn="l">
              <a:lnSpc>
                <a:spcPts val="1960"/>
              </a:lnSpc>
            </a:pPr>
            <a:r>
              <a:rPr lang="en-US" sz="1400">
                <a:solidFill>
                  <a:srgbClr val="FFFFFF"/>
                </a:solidFill>
                <a:latin typeface="Open Sans"/>
                <a:ea typeface="Open Sans"/>
                <a:cs typeface="Open Sans"/>
                <a:sym typeface="Open Sans"/>
              </a:rPr>
              <a:t>Combining visionary science fiction, historical mystery, speculative science, and profound philosophical reflection, THE DRAFT OF GOD transforms the series into an epic exploration of freedom, sacrifice, consciousness, and the creative force that</a:t>
            </a:r>
            <a:r>
              <a:rPr lang="en-US" sz="1400">
                <a:solidFill>
                  <a:srgbClr val="FFFFFF"/>
                </a:solidFill>
                <a:latin typeface="Open Sans"/>
                <a:ea typeface="Open Sans"/>
                <a:cs typeface="Open Sans"/>
                <a:sym typeface="Open Sans"/>
              </a:rPr>
              <a:t> defines what it truly means to be human.</a:t>
            </a:r>
          </a:p>
          <a:p>
            <a:pPr algn="l">
              <a:lnSpc>
                <a:spcPts val="1960"/>
              </a:lnSpc>
            </a:pPr>
          </a:p>
        </p:txBody>
      </p:sp>
      <p:sp>
        <p:nvSpPr>
          <p:cNvPr name="TextBox 5" id="5"/>
          <p:cNvSpPr txBox="true"/>
          <p:nvPr/>
        </p:nvSpPr>
        <p:spPr>
          <a:xfrm rot="0">
            <a:off x="4071469" y="5972322"/>
            <a:ext cx="2991219" cy="3301365"/>
          </a:xfrm>
          <a:prstGeom prst="rect">
            <a:avLst/>
          </a:prstGeom>
        </p:spPr>
        <p:txBody>
          <a:bodyPr anchor="t" rtlCol="false" tIns="0" lIns="0" bIns="0" rIns="0">
            <a:spAutoFit/>
          </a:bodyPr>
          <a:lstStyle/>
          <a:p>
            <a:pPr algn="r">
              <a:lnSpc>
                <a:spcPts val="2660"/>
              </a:lnSpc>
            </a:pPr>
            <a:r>
              <a:rPr lang="en-US" sz="1900" b="true">
                <a:solidFill>
                  <a:srgbClr val="FFFFFF"/>
                </a:solidFill>
                <a:latin typeface="Open Sans Bold"/>
                <a:ea typeface="Open Sans Bold"/>
                <a:cs typeface="Open Sans Bold"/>
                <a:sym typeface="Open Sans Bold"/>
              </a:rPr>
              <a:t>Publishing Advantages</a:t>
            </a:r>
          </a:p>
          <a:p>
            <a:pPr algn="r">
              <a:lnSpc>
                <a:spcPts val="1960"/>
              </a:lnSpc>
            </a:pPr>
            <a:r>
              <a:rPr lang="en-US" sz="1400">
                <a:solidFill>
                  <a:srgbClr val="FFFFFF"/>
                </a:solidFill>
                <a:latin typeface="Open Sans"/>
                <a:ea typeface="Open Sans"/>
                <a:cs typeface="Open Sans"/>
                <a:sym typeface="Open Sans"/>
              </a:rPr>
              <a:t>Book Four of the six-volume Metaphysical Fiction Series</a:t>
            </a:r>
          </a:p>
          <a:p>
            <a:pPr algn="r">
              <a:lnSpc>
                <a:spcPts val="1960"/>
              </a:lnSpc>
            </a:pPr>
            <a:r>
              <a:rPr lang="en-US" sz="1400">
                <a:solidFill>
                  <a:srgbClr val="FFFFFF"/>
                </a:solidFill>
                <a:latin typeface="Open Sans"/>
                <a:ea typeface="Open Sans"/>
                <a:cs typeface="Open Sans"/>
                <a:sym typeface="Open Sans"/>
              </a:rPr>
              <a:t>Expands the mythology of Atlantis, the Code and human consciousness</a:t>
            </a:r>
          </a:p>
          <a:p>
            <a:pPr algn="r">
              <a:lnSpc>
                <a:spcPts val="1960"/>
              </a:lnSpc>
            </a:pPr>
            <a:r>
              <a:rPr lang="en-US" sz="1400">
                <a:solidFill>
                  <a:srgbClr val="FFFFFF"/>
                </a:solidFill>
                <a:latin typeface="Open Sans"/>
                <a:ea typeface="Open Sans"/>
                <a:cs typeface="Open Sans"/>
                <a:sym typeface="Open Sans"/>
              </a:rPr>
              <a:t>Explores AI, genetic memory, quantum reality and free will</a:t>
            </a:r>
          </a:p>
          <a:p>
            <a:pPr algn="r">
              <a:lnSpc>
                <a:spcPts val="1960"/>
              </a:lnSpc>
              <a:spcBef>
                <a:spcPct val="0"/>
              </a:spcBef>
            </a:pPr>
            <a:r>
              <a:rPr lang="en-US" sz="1400">
                <a:solidFill>
                  <a:srgbClr val="FFFFFF"/>
                </a:solidFill>
                <a:latin typeface="Open Sans"/>
                <a:ea typeface="Open Sans"/>
                <a:cs typeface="Open Sans"/>
                <a:sym typeface="Open Sans"/>
              </a:rPr>
              <a:t>High-concept philosophical</a:t>
            </a:r>
            <a:r>
              <a:rPr lang="en-US" sz="1400">
                <a:solidFill>
                  <a:srgbClr val="FFFFFF"/>
                </a:solidFill>
                <a:latin typeface="Open Sans"/>
                <a:ea typeface="Open Sans"/>
                <a:cs typeface="Open Sans"/>
                <a:sym typeface="Open Sans"/>
              </a:rPr>
              <a:t> science thriller with strong cinematic potential</a:t>
            </a:r>
          </a:p>
          <a:p>
            <a:pPr algn="r">
              <a:lnSpc>
                <a:spcPts val="1960"/>
              </a:lnSpc>
              <a:spcBef>
                <a:spcPct val="0"/>
              </a:spcBef>
            </a:pPr>
            <a:r>
              <a:rPr lang="en-US" sz="1400">
                <a:solidFill>
                  <a:srgbClr val="FFFFFF"/>
                </a:solidFill>
                <a:latin typeface="Open Sans"/>
                <a:ea typeface="Open Sans"/>
                <a:cs typeface="Open Sans"/>
                <a:sym typeface="Open Sans"/>
              </a:rPr>
              <a:t>Translation, audiobook and screen adaptation rights available</a:t>
            </a:r>
          </a:p>
          <a:p>
            <a:pPr algn="r">
              <a:lnSpc>
                <a:spcPts val="1960"/>
              </a:lnSpc>
              <a:spcBef>
                <a:spcPct val="0"/>
              </a:spcBef>
            </a:pPr>
          </a:p>
        </p:txBody>
      </p:sp>
      <p:sp>
        <p:nvSpPr>
          <p:cNvPr name="TextBox 6" id="6"/>
          <p:cNvSpPr txBox="true"/>
          <p:nvPr/>
        </p:nvSpPr>
        <p:spPr>
          <a:xfrm rot="0">
            <a:off x="6232658" y="-127975"/>
            <a:ext cx="920831" cy="544670"/>
          </a:xfrm>
          <a:prstGeom prst="rect">
            <a:avLst/>
          </a:prstGeom>
        </p:spPr>
        <p:txBody>
          <a:bodyPr anchor="t" rtlCol="false" tIns="0" lIns="0" bIns="0" rIns="0">
            <a:spAutoFit/>
          </a:bodyPr>
          <a:lstStyle/>
          <a:p>
            <a:pPr algn="r">
              <a:lnSpc>
                <a:spcPts val="4877"/>
              </a:lnSpc>
            </a:pPr>
            <a:r>
              <a:rPr lang="en-US" sz="1950" spc="19">
                <a:solidFill>
                  <a:srgbClr val="FFFFFF"/>
                </a:solidFill>
                <a:latin typeface="Darker Grotesque"/>
                <a:ea typeface="Darker Grotesque"/>
                <a:cs typeface="Darker Grotesque"/>
                <a:sym typeface="Darker Grotesque"/>
              </a:rPr>
              <a:t>page 10</a:t>
            </a:r>
          </a:p>
        </p:txBody>
      </p:sp>
      <p:sp>
        <p:nvSpPr>
          <p:cNvPr name="TextBox 7" id="7"/>
          <p:cNvSpPr txBox="true"/>
          <p:nvPr/>
        </p:nvSpPr>
        <p:spPr>
          <a:xfrm rot="0">
            <a:off x="756000" y="-127975"/>
            <a:ext cx="920831" cy="544670"/>
          </a:xfrm>
          <a:prstGeom prst="rect">
            <a:avLst/>
          </a:prstGeom>
        </p:spPr>
        <p:txBody>
          <a:bodyPr anchor="t" rtlCol="false" tIns="0" lIns="0" bIns="0" rIns="0">
            <a:spAutoFit/>
          </a:bodyPr>
          <a:lstStyle/>
          <a:p>
            <a:pPr algn="l">
              <a:lnSpc>
                <a:spcPts val="4877"/>
              </a:lnSpc>
            </a:pPr>
            <a:r>
              <a:rPr lang="en-US" sz="1950" spc="19">
                <a:solidFill>
                  <a:srgbClr val="FFFFFF"/>
                </a:solidFill>
                <a:latin typeface="Darker Grotesque"/>
                <a:ea typeface="Darker Grotesque"/>
                <a:cs typeface="Darker Grotesque"/>
                <a:sym typeface="Darker Grotesque"/>
              </a:rPr>
              <a:t>Borcelle</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00000">
                <a:alpha val="100000"/>
              </a:srgbClr>
            </a:gs>
            <a:gs pos="100000">
              <a:srgbClr val="C89116">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4032855" y="509233"/>
            <a:ext cx="3219267" cy="4836767"/>
          </a:xfrm>
          <a:custGeom>
            <a:avLst/>
            <a:gdLst/>
            <a:ahLst/>
            <a:cxnLst/>
            <a:rect r="r" b="b" t="t" l="l"/>
            <a:pathLst>
              <a:path h="4836767" w="3219267">
                <a:moveTo>
                  <a:pt x="0" y="0"/>
                </a:moveTo>
                <a:lnTo>
                  <a:pt x="3219267" y="0"/>
                </a:lnTo>
                <a:lnTo>
                  <a:pt x="3219267" y="4836767"/>
                </a:lnTo>
                <a:lnTo>
                  <a:pt x="0" y="4836767"/>
                </a:lnTo>
                <a:lnTo>
                  <a:pt x="0" y="0"/>
                </a:lnTo>
                <a:close/>
              </a:path>
            </a:pathLst>
          </a:custGeom>
          <a:blipFill>
            <a:blip r:embed="rId2"/>
            <a:stretch>
              <a:fillRect l="0" t="0" r="0" b="0"/>
            </a:stretch>
          </a:blipFill>
        </p:spPr>
      </p:sp>
      <p:sp>
        <p:nvSpPr>
          <p:cNvPr name="TextBox 3" id="3"/>
          <p:cNvSpPr txBox="true"/>
          <p:nvPr/>
        </p:nvSpPr>
        <p:spPr>
          <a:xfrm rot="0">
            <a:off x="245267" y="499833"/>
            <a:ext cx="3741486" cy="1014095"/>
          </a:xfrm>
          <a:prstGeom prst="rect">
            <a:avLst/>
          </a:prstGeom>
        </p:spPr>
        <p:txBody>
          <a:bodyPr anchor="t" rtlCol="false" tIns="0" lIns="0" bIns="0" rIns="0">
            <a:spAutoFit/>
          </a:bodyPr>
          <a:lstStyle/>
          <a:p>
            <a:pPr algn="ctr">
              <a:lnSpc>
                <a:spcPts val="3079"/>
              </a:lnSpc>
            </a:pPr>
            <a:r>
              <a:rPr lang="en-US" sz="2199" b="true">
                <a:solidFill>
                  <a:srgbClr val="FFBD59"/>
                </a:solidFill>
                <a:latin typeface="Open Sans Bold"/>
                <a:ea typeface="Open Sans Bold"/>
                <a:cs typeface="Open Sans Bold"/>
                <a:sym typeface="Open Sans Bold"/>
              </a:rPr>
              <a:t>THE</a:t>
            </a:r>
            <a:r>
              <a:rPr lang="en-US" b="true" sz="2199">
                <a:solidFill>
                  <a:srgbClr val="FFBD59"/>
                </a:solidFill>
                <a:latin typeface="Open Sans Bold"/>
                <a:ea typeface="Open Sans Bold"/>
                <a:cs typeface="Open Sans Bold"/>
                <a:sym typeface="Open Sans Bold"/>
              </a:rPr>
              <a:t> CROWN OF CHAOS</a:t>
            </a:r>
          </a:p>
          <a:p>
            <a:pPr algn="ctr">
              <a:lnSpc>
                <a:spcPts val="1680"/>
              </a:lnSpc>
            </a:pPr>
            <a:r>
              <a:rPr lang="en-US" sz="1200">
                <a:solidFill>
                  <a:srgbClr val="FFBD59"/>
                </a:solidFill>
                <a:latin typeface="Open Sans"/>
                <a:ea typeface="Open Sans"/>
                <a:cs typeface="Open Sans"/>
                <a:sym typeface="Open Sans"/>
              </a:rPr>
              <a:t>Book Five of the Metaphysical Fiction Series</a:t>
            </a:r>
          </a:p>
          <a:p>
            <a:pPr algn="ctr">
              <a:lnSpc>
                <a:spcPts val="1680"/>
              </a:lnSpc>
            </a:pPr>
            <a:r>
              <a:rPr lang="en-US" sz="1200">
                <a:solidFill>
                  <a:srgbClr val="FFBD59"/>
                </a:solidFill>
                <a:latin typeface="Open Sans"/>
                <a:ea typeface="Open Sans"/>
                <a:cs typeface="Open Sans"/>
                <a:sym typeface="Open Sans"/>
              </a:rPr>
              <a:t>Science Fiction • Post-Apocalyptic Epic • Visionary Fiction</a:t>
            </a:r>
          </a:p>
        </p:txBody>
      </p:sp>
      <p:sp>
        <p:nvSpPr>
          <p:cNvPr name="TextBox 4" id="4"/>
          <p:cNvSpPr txBox="true"/>
          <p:nvPr/>
        </p:nvSpPr>
        <p:spPr>
          <a:xfrm rot="0">
            <a:off x="440393" y="1633126"/>
            <a:ext cx="3520618" cy="8359775"/>
          </a:xfrm>
          <a:prstGeom prst="rect">
            <a:avLst/>
          </a:prstGeom>
        </p:spPr>
        <p:txBody>
          <a:bodyPr anchor="t" rtlCol="false" tIns="0" lIns="0" bIns="0" rIns="0">
            <a:spAutoFit/>
          </a:bodyPr>
          <a:lstStyle/>
          <a:p>
            <a:pPr algn="l">
              <a:lnSpc>
                <a:spcPts val="2520"/>
              </a:lnSpc>
            </a:pPr>
            <a:r>
              <a:rPr lang="en-US" sz="1800" b="true">
                <a:solidFill>
                  <a:srgbClr val="FFBD59"/>
                </a:solidFill>
                <a:latin typeface="Open Sans Bold"/>
                <a:ea typeface="Open Sans Bold"/>
                <a:cs typeface="Open Sans Bold"/>
                <a:sym typeface="Open Sans Bold"/>
              </a:rPr>
              <a:t>Overview</a:t>
            </a:r>
          </a:p>
          <a:p>
            <a:pPr algn="l">
              <a:lnSpc>
                <a:spcPts val="1960"/>
              </a:lnSpc>
            </a:pPr>
            <a:r>
              <a:rPr lang="en-US" sz="1400">
                <a:solidFill>
                  <a:srgbClr val="FFFFFF"/>
                </a:solidFill>
                <a:latin typeface="Open Sans"/>
                <a:ea typeface="Open Sans"/>
                <a:cs typeface="Open Sans"/>
                <a:sym typeface="Open Sans"/>
              </a:rPr>
              <a:t>The world has been rewritten. Now humanity must learn how to exist within it.</a:t>
            </a:r>
          </a:p>
          <a:p>
            <a:pPr algn="l">
              <a:lnSpc>
                <a:spcPts val="1960"/>
              </a:lnSpc>
            </a:pPr>
            <a:r>
              <a:rPr lang="en-US" sz="1400">
                <a:solidFill>
                  <a:srgbClr val="FFFFFF"/>
                </a:solidFill>
                <a:latin typeface="Open Sans"/>
                <a:ea typeface="Open Sans"/>
                <a:cs typeface="Open Sans"/>
                <a:sym typeface="Open Sans"/>
              </a:rPr>
              <a:t>After the collapse of the old civilization, Nathaniel and Melina lead the last survivors into an unfamiliar world where every law of nature appears transformed. The struggle is no longer about preventing the apocalypse—it is about creating the foundations of a new humanity.</a:t>
            </a:r>
          </a:p>
          <a:p>
            <a:pPr algn="l">
              <a:lnSpc>
                <a:spcPts val="1960"/>
              </a:lnSpc>
            </a:pPr>
            <a:r>
              <a:rPr lang="en-US" sz="1400">
                <a:solidFill>
                  <a:srgbClr val="FFFFFF"/>
                </a:solidFill>
                <a:latin typeface="Open Sans"/>
                <a:ea typeface="Open Sans"/>
                <a:cs typeface="Open Sans"/>
                <a:sym typeface="Open Sans"/>
              </a:rPr>
              <a:t>While</a:t>
            </a:r>
            <a:r>
              <a:rPr lang="en-US" sz="1400">
                <a:solidFill>
                  <a:srgbClr val="FFFFFF"/>
                </a:solidFill>
                <a:latin typeface="Open Sans"/>
                <a:ea typeface="Open Sans"/>
                <a:cs typeface="Open Sans"/>
                <a:sym typeface="Open Sans"/>
              </a:rPr>
              <a:t> the remnants of civilization battle hunger, fear, mutation, and the relentless forces of an unforgiving planet, hidden systems beneath reality continue to awaken. Ancient technologies, the Grail Code, genetic transformation, and the mysterious intelligence known as Archeon reveal that the greatest danger is no longer extinction, but the loss of what makes humanity truly human.</a:t>
            </a:r>
          </a:p>
          <a:p>
            <a:pPr algn="l">
              <a:lnSpc>
                <a:spcPts val="1960"/>
              </a:lnSpc>
            </a:pPr>
            <a:r>
              <a:rPr lang="en-US" sz="1400">
                <a:solidFill>
                  <a:srgbClr val="FFFFFF"/>
                </a:solidFill>
                <a:latin typeface="Open Sans"/>
                <a:ea typeface="Open Sans"/>
                <a:cs typeface="Open Sans"/>
                <a:sym typeface="Open Sans"/>
              </a:rPr>
              <a:t>As leadership, sacrifice, love, and survival collide, every decision shapes the future of a civilization that has only one chance to begin again.</a:t>
            </a:r>
          </a:p>
          <a:p>
            <a:pPr algn="l">
              <a:lnSpc>
                <a:spcPts val="1960"/>
              </a:lnSpc>
            </a:pPr>
            <a:r>
              <a:rPr lang="en-US" sz="1400">
                <a:solidFill>
                  <a:srgbClr val="FFFFFF"/>
                </a:solidFill>
                <a:latin typeface="Open Sans"/>
                <a:ea typeface="Open Sans"/>
                <a:cs typeface="Open Sans"/>
                <a:sym typeface="Open Sans"/>
              </a:rPr>
              <a:t>Blending visionary science fiction, survival drama, speculative science, and profound philosophical inquiry, THE CROWN OF CHAOS explores one of humanity's oldest questions:</a:t>
            </a:r>
          </a:p>
          <a:p>
            <a:pPr algn="l">
              <a:lnSpc>
                <a:spcPts val="1960"/>
              </a:lnSpc>
            </a:pPr>
            <a:r>
              <a:rPr lang="en-US" sz="1400">
                <a:solidFill>
                  <a:srgbClr val="FFFFFF"/>
                </a:solidFill>
                <a:latin typeface="Open Sans"/>
                <a:ea typeface="Open Sans"/>
                <a:cs typeface="Open Sans"/>
                <a:sym typeface="Open Sans"/>
              </a:rPr>
              <a:t>Can a new world be built without repeating the mistakes of the old one?</a:t>
            </a:r>
          </a:p>
          <a:p>
            <a:pPr algn="ctr">
              <a:lnSpc>
                <a:spcPts val="3079"/>
              </a:lnSpc>
            </a:pPr>
          </a:p>
        </p:txBody>
      </p:sp>
      <p:sp>
        <p:nvSpPr>
          <p:cNvPr name="TextBox 5" id="5"/>
          <p:cNvSpPr txBox="true"/>
          <p:nvPr/>
        </p:nvSpPr>
        <p:spPr>
          <a:xfrm rot="0">
            <a:off x="4061027" y="5526248"/>
            <a:ext cx="3191095" cy="4404995"/>
          </a:xfrm>
          <a:prstGeom prst="rect">
            <a:avLst/>
          </a:prstGeom>
        </p:spPr>
        <p:txBody>
          <a:bodyPr anchor="t" rtlCol="false" tIns="0" lIns="0" bIns="0" rIns="0">
            <a:spAutoFit/>
          </a:bodyPr>
          <a:lstStyle/>
          <a:p>
            <a:pPr algn="r">
              <a:lnSpc>
                <a:spcPts val="2800"/>
              </a:lnSpc>
            </a:pPr>
            <a:r>
              <a:rPr lang="en-US" sz="2000" b="true">
                <a:solidFill>
                  <a:srgbClr val="FFFFFF"/>
                </a:solidFill>
                <a:latin typeface="Open Sans Bold"/>
                <a:ea typeface="Open Sans Bold"/>
                <a:cs typeface="Open Sans Bold"/>
                <a:sym typeface="Open Sans Bold"/>
              </a:rPr>
              <a:t>Publishing</a:t>
            </a:r>
            <a:r>
              <a:rPr lang="en-US" b="true" sz="2000">
                <a:solidFill>
                  <a:srgbClr val="FFFFFF"/>
                </a:solidFill>
                <a:latin typeface="Open Sans Bold"/>
                <a:ea typeface="Open Sans Bold"/>
                <a:cs typeface="Open Sans Bold"/>
                <a:sym typeface="Open Sans Bold"/>
              </a:rPr>
              <a:t> Advantages</a:t>
            </a:r>
          </a:p>
          <a:p>
            <a:pPr algn="r">
              <a:lnSpc>
                <a:spcPts val="1960"/>
              </a:lnSpc>
            </a:pPr>
            <a:r>
              <a:rPr lang="en-US" sz="1400">
                <a:solidFill>
                  <a:srgbClr val="FFFFFF"/>
                </a:solidFill>
                <a:latin typeface="Open Sans"/>
                <a:ea typeface="Open Sans"/>
                <a:cs typeface="Open Sans"/>
                <a:sym typeface="Open Sans"/>
              </a:rPr>
              <a:t>Penultimate novel in the six-book Metaphysical Fiction Series</a:t>
            </a:r>
          </a:p>
          <a:p>
            <a:pPr algn="r">
              <a:lnSpc>
                <a:spcPts val="1960"/>
              </a:lnSpc>
            </a:pPr>
            <a:r>
              <a:rPr lang="en-US" sz="1400">
                <a:solidFill>
                  <a:srgbClr val="FFFFFF"/>
                </a:solidFill>
                <a:latin typeface="Open Sans"/>
                <a:ea typeface="Open Sans"/>
                <a:cs typeface="Open Sans"/>
                <a:sym typeface="Open Sans"/>
              </a:rPr>
              <a:t>Combines post-apocalyptic survival with philosophical science fiction</a:t>
            </a:r>
          </a:p>
          <a:p>
            <a:pPr algn="r">
              <a:lnSpc>
                <a:spcPts val="1960"/>
              </a:lnSpc>
            </a:pPr>
            <a:r>
              <a:rPr lang="en-US" sz="1400">
                <a:solidFill>
                  <a:srgbClr val="FFFFFF"/>
                </a:solidFill>
                <a:latin typeface="Open Sans"/>
                <a:ea typeface="Open Sans"/>
                <a:cs typeface="Open Sans"/>
                <a:sym typeface="Open Sans"/>
              </a:rPr>
              <a:t>Explores leadership, civilization-building, human evolution and consciousness</a:t>
            </a:r>
          </a:p>
          <a:p>
            <a:pPr algn="r">
              <a:lnSpc>
                <a:spcPts val="1960"/>
              </a:lnSpc>
            </a:pPr>
            <a:r>
              <a:rPr lang="en-US" sz="1400">
                <a:solidFill>
                  <a:srgbClr val="FFFFFF"/>
                </a:solidFill>
                <a:latin typeface="Open Sans"/>
                <a:ea typeface="Open Sans"/>
                <a:cs typeface="Open Sans"/>
                <a:sym typeface="Open Sans"/>
              </a:rPr>
              <a:t>Strong emotional character development alongside large-scale speculative worldbuilding</a:t>
            </a:r>
          </a:p>
          <a:p>
            <a:pPr algn="r">
              <a:lnSpc>
                <a:spcPts val="1960"/>
              </a:lnSpc>
            </a:pPr>
            <a:r>
              <a:rPr lang="en-US" sz="1400">
                <a:solidFill>
                  <a:srgbClr val="FFFFFF"/>
                </a:solidFill>
                <a:latin typeface="Open Sans"/>
                <a:ea typeface="Open Sans"/>
                <a:cs typeface="Open Sans"/>
                <a:sym typeface="Open Sans"/>
              </a:rPr>
              <a:t>Translation, audiobook and screen adaptation rights available</a:t>
            </a:r>
          </a:p>
          <a:p>
            <a:pPr algn="r">
              <a:lnSpc>
                <a:spcPts val="2660"/>
              </a:lnSpc>
            </a:pPr>
            <a:r>
              <a:rPr lang="en-US" b="true" sz="1900">
                <a:solidFill>
                  <a:srgbClr val="FFFFFF"/>
                </a:solidFill>
                <a:latin typeface="Open Sans Bold"/>
                <a:ea typeface="Open Sans Bold"/>
                <a:cs typeface="Open Sans Bold"/>
                <a:sym typeface="Open Sans Bold"/>
              </a:rPr>
              <a:t>Marketing Hook</a:t>
            </a:r>
          </a:p>
          <a:p>
            <a:pPr algn="r">
              <a:lnSpc>
                <a:spcPts val="1960"/>
              </a:lnSpc>
            </a:pPr>
            <a:r>
              <a:rPr lang="en-US" sz="1400">
                <a:solidFill>
                  <a:srgbClr val="FFFFFF"/>
                </a:solidFill>
                <a:latin typeface="Open Sans"/>
                <a:ea typeface="Open Sans"/>
                <a:cs typeface="Open Sans"/>
                <a:sym typeface="Open Sans"/>
              </a:rPr>
              <a:t>"The apocalypse was only the beginning. Building humanity again is the real battle."</a:t>
            </a:r>
          </a:p>
        </p:txBody>
      </p:sp>
      <p:sp>
        <p:nvSpPr>
          <p:cNvPr name="TextBox 6" id="6"/>
          <p:cNvSpPr txBox="true"/>
          <p:nvPr/>
        </p:nvSpPr>
        <p:spPr>
          <a:xfrm rot="0">
            <a:off x="6331291" y="-169342"/>
            <a:ext cx="920831" cy="544670"/>
          </a:xfrm>
          <a:prstGeom prst="rect">
            <a:avLst/>
          </a:prstGeom>
        </p:spPr>
        <p:txBody>
          <a:bodyPr anchor="t" rtlCol="false" tIns="0" lIns="0" bIns="0" rIns="0">
            <a:spAutoFit/>
          </a:bodyPr>
          <a:lstStyle/>
          <a:p>
            <a:pPr algn="r">
              <a:lnSpc>
                <a:spcPts val="4877"/>
              </a:lnSpc>
            </a:pPr>
            <a:r>
              <a:rPr lang="en-US" sz="1950" spc="19">
                <a:solidFill>
                  <a:srgbClr val="FFFFFF"/>
                </a:solidFill>
                <a:latin typeface="Darker Grotesque"/>
                <a:ea typeface="Darker Grotesque"/>
                <a:cs typeface="Darker Grotesque"/>
                <a:sym typeface="Darker Grotesque"/>
              </a:rPr>
              <a:t>page 11</a:t>
            </a:r>
          </a:p>
        </p:txBody>
      </p:sp>
      <p:sp>
        <p:nvSpPr>
          <p:cNvPr name="TextBox 7" id="7"/>
          <p:cNvSpPr txBox="true"/>
          <p:nvPr/>
        </p:nvSpPr>
        <p:spPr>
          <a:xfrm rot="0">
            <a:off x="680118" y="-159137"/>
            <a:ext cx="920831" cy="544670"/>
          </a:xfrm>
          <a:prstGeom prst="rect">
            <a:avLst/>
          </a:prstGeom>
        </p:spPr>
        <p:txBody>
          <a:bodyPr anchor="t" rtlCol="false" tIns="0" lIns="0" bIns="0" rIns="0">
            <a:spAutoFit/>
          </a:bodyPr>
          <a:lstStyle/>
          <a:p>
            <a:pPr algn="l">
              <a:lnSpc>
                <a:spcPts val="4877"/>
              </a:lnSpc>
            </a:pPr>
            <a:r>
              <a:rPr lang="en-US" sz="1950" spc="19">
                <a:solidFill>
                  <a:srgbClr val="FFFFFF"/>
                </a:solidFill>
                <a:latin typeface="Darker Grotesque"/>
                <a:ea typeface="Darker Grotesque"/>
                <a:cs typeface="Darker Grotesque"/>
                <a:sym typeface="Darker Grotesque"/>
              </a:rPr>
              <a:t>Borcelle</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00000">
                <a:alpha val="100000"/>
              </a:srgbClr>
            </a:gs>
            <a:gs pos="100000">
              <a:srgbClr val="C89116">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4033565" y="496399"/>
            <a:ext cx="3227809" cy="4849601"/>
          </a:xfrm>
          <a:custGeom>
            <a:avLst/>
            <a:gdLst/>
            <a:ahLst/>
            <a:cxnLst/>
            <a:rect r="r" b="b" t="t" l="l"/>
            <a:pathLst>
              <a:path h="4849601" w="3227809">
                <a:moveTo>
                  <a:pt x="0" y="0"/>
                </a:moveTo>
                <a:lnTo>
                  <a:pt x="3227809" y="0"/>
                </a:lnTo>
                <a:lnTo>
                  <a:pt x="3227809" y="4849601"/>
                </a:lnTo>
                <a:lnTo>
                  <a:pt x="0" y="4849601"/>
                </a:lnTo>
                <a:lnTo>
                  <a:pt x="0" y="0"/>
                </a:lnTo>
                <a:close/>
              </a:path>
            </a:pathLst>
          </a:custGeom>
          <a:blipFill>
            <a:blip r:embed="rId2"/>
            <a:stretch>
              <a:fillRect l="0" t="0" r="0" b="0"/>
            </a:stretch>
          </a:blipFill>
        </p:spPr>
      </p:sp>
      <p:sp>
        <p:nvSpPr>
          <p:cNvPr name="TextBox 3" id="3"/>
          <p:cNvSpPr txBox="true"/>
          <p:nvPr/>
        </p:nvSpPr>
        <p:spPr>
          <a:xfrm rot="0">
            <a:off x="127938" y="458299"/>
            <a:ext cx="3733364" cy="3392805"/>
          </a:xfrm>
          <a:prstGeom prst="rect">
            <a:avLst/>
          </a:prstGeom>
        </p:spPr>
        <p:txBody>
          <a:bodyPr anchor="t" rtlCol="false" tIns="0" lIns="0" bIns="0" rIns="0">
            <a:spAutoFit/>
          </a:bodyPr>
          <a:lstStyle/>
          <a:p>
            <a:pPr algn="ctr">
              <a:lnSpc>
                <a:spcPts val="3079"/>
              </a:lnSpc>
            </a:pPr>
            <a:r>
              <a:rPr lang="en-US" sz="2199" b="true">
                <a:solidFill>
                  <a:srgbClr val="FFBD59"/>
                </a:solidFill>
                <a:latin typeface="Open Sans Bold"/>
                <a:ea typeface="Open Sans Bold"/>
                <a:cs typeface="Open Sans Bold"/>
                <a:sym typeface="Open Sans Bold"/>
              </a:rPr>
              <a:t>IF YOU ARE CHOSEN</a:t>
            </a:r>
            <a:r>
              <a:rPr lang="en-US" b="true" sz="2199">
                <a:solidFill>
                  <a:srgbClr val="FFBD59"/>
                </a:solidFill>
                <a:latin typeface="Open Sans Bold"/>
                <a:ea typeface="Open Sans Bold"/>
                <a:cs typeface="Open Sans Bold"/>
                <a:sym typeface="Open Sans Bold"/>
              </a:rPr>
              <a:t> TO SURVIVE</a:t>
            </a:r>
          </a:p>
          <a:p>
            <a:pPr algn="ctr">
              <a:lnSpc>
                <a:spcPts val="3079"/>
              </a:lnSpc>
            </a:pPr>
            <a:r>
              <a:rPr lang="en-US" b="true" sz="2199">
                <a:solidFill>
                  <a:srgbClr val="FFBD59"/>
                </a:solidFill>
                <a:latin typeface="Open Sans Bold"/>
                <a:ea typeface="Open Sans Bold"/>
                <a:cs typeface="Open Sans Bold"/>
                <a:sym typeface="Open Sans Bold"/>
              </a:rPr>
              <a:t>Transformation</a:t>
            </a:r>
          </a:p>
          <a:p>
            <a:pPr algn="ctr">
              <a:lnSpc>
                <a:spcPts val="1960"/>
              </a:lnSpc>
            </a:pPr>
            <a:r>
              <a:rPr lang="en-US" sz="1400">
                <a:solidFill>
                  <a:srgbClr val="FFBD59"/>
                </a:solidFill>
                <a:latin typeface="Open Sans"/>
                <a:ea typeface="Open Sans"/>
                <a:cs typeface="Open Sans"/>
                <a:sym typeface="Open Sans"/>
              </a:rPr>
              <a:t>A Six-Volume Visionary Metaphysical Novel Series</a:t>
            </a:r>
          </a:p>
          <a:p>
            <a:pPr algn="ctr">
              <a:lnSpc>
                <a:spcPts val="1960"/>
              </a:lnSpc>
            </a:pPr>
            <a:r>
              <a:rPr lang="en-US" sz="1400">
                <a:solidFill>
                  <a:srgbClr val="FFBD59"/>
                </a:solidFill>
                <a:latin typeface="Open Sans"/>
                <a:ea typeface="Open Sans"/>
                <a:cs typeface="Open Sans"/>
                <a:sym typeface="Open Sans"/>
              </a:rPr>
              <a:t>From the internationally acclaimed author whose previous six-volume metaphysical series has been translated into 27 languages comes a completely new visionary saga—an intimate exploration of consciousness, destiny, and humanity's ultimate transformation.</a:t>
            </a:r>
          </a:p>
        </p:txBody>
      </p:sp>
      <p:sp>
        <p:nvSpPr>
          <p:cNvPr name="TextBox 4" id="4"/>
          <p:cNvSpPr txBox="true"/>
          <p:nvPr/>
        </p:nvSpPr>
        <p:spPr>
          <a:xfrm rot="0">
            <a:off x="209241" y="3822529"/>
            <a:ext cx="3570759" cy="6704330"/>
          </a:xfrm>
          <a:prstGeom prst="rect">
            <a:avLst/>
          </a:prstGeom>
        </p:spPr>
        <p:txBody>
          <a:bodyPr anchor="t" rtlCol="false" tIns="0" lIns="0" bIns="0" rIns="0">
            <a:spAutoFit/>
          </a:bodyPr>
          <a:lstStyle/>
          <a:p>
            <a:pPr algn="l">
              <a:lnSpc>
                <a:spcPts val="2520"/>
              </a:lnSpc>
            </a:pPr>
            <a:r>
              <a:rPr lang="en-US" sz="1800" b="true">
                <a:solidFill>
                  <a:srgbClr val="FFBD59"/>
                </a:solidFill>
                <a:latin typeface="Open Sans Bold"/>
                <a:ea typeface="Open Sans Bold"/>
                <a:cs typeface="Open Sans Bold"/>
                <a:sym typeface="Open Sans Bold"/>
              </a:rPr>
              <a:t>Series Overview</a:t>
            </a:r>
          </a:p>
          <a:p>
            <a:pPr algn="l">
              <a:lnSpc>
                <a:spcPts val="1820"/>
              </a:lnSpc>
            </a:pPr>
            <a:r>
              <a:rPr lang="en-US" sz="1300">
                <a:solidFill>
                  <a:srgbClr val="FFFFFF"/>
                </a:solidFill>
                <a:latin typeface="Open Sans"/>
                <a:ea typeface="Open Sans"/>
                <a:cs typeface="Open Sans"/>
                <a:sym typeface="Open Sans"/>
              </a:rPr>
              <a:t>Following the international success of her first six-volume metaphysical science fiction epic, translated into 27 languages, Melina Orea presents an entirely new literary universe.</a:t>
            </a:r>
          </a:p>
          <a:p>
            <a:pPr algn="l">
              <a:lnSpc>
                <a:spcPts val="1820"/>
              </a:lnSpc>
            </a:pPr>
            <a:r>
              <a:rPr lang="en-US" sz="1300">
                <a:solidFill>
                  <a:srgbClr val="FFFFFF"/>
                </a:solidFill>
                <a:latin typeface="Open Sans"/>
                <a:ea typeface="Open Sans"/>
                <a:cs typeface="Open Sans"/>
                <a:sym typeface="Open Sans"/>
              </a:rPr>
              <a:t>IF YOU ARE</a:t>
            </a:r>
            <a:r>
              <a:rPr lang="en-US" sz="1300">
                <a:solidFill>
                  <a:srgbClr val="FFFFFF"/>
                </a:solidFill>
                <a:latin typeface="Open Sans"/>
                <a:ea typeface="Open Sans"/>
                <a:cs typeface="Open Sans"/>
                <a:sym typeface="Open Sans"/>
              </a:rPr>
              <a:t> CHOSEN TO SURVIVE is not a continuation of the previous series, but a new philosophical saga that moves beyond speculative science toward the inner evolution of human consciousness.</a:t>
            </a:r>
          </a:p>
          <a:p>
            <a:pPr algn="l">
              <a:lnSpc>
                <a:spcPts val="1820"/>
              </a:lnSpc>
            </a:pPr>
            <a:r>
              <a:rPr lang="en-US" sz="1300">
                <a:solidFill>
                  <a:srgbClr val="FFFFFF"/>
                </a:solidFill>
                <a:latin typeface="Open Sans"/>
                <a:ea typeface="Open Sans"/>
                <a:cs typeface="Open Sans"/>
                <a:sym typeface="Open Sans"/>
              </a:rPr>
              <a:t>Blending visionary fiction, psychological suspense, spiritual symbolism, and metaphysical philosophy, the series explores humanity's deepest questions:</a:t>
            </a:r>
          </a:p>
          <a:p>
            <a:pPr algn="l" marL="280674" indent="-140337" lvl="1">
              <a:lnSpc>
                <a:spcPts val="1820"/>
              </a:lnSpc>
              <a:buFont typeface="Arial"/>
              <a:buChar char="•"/>
            </a:pPr>
            <a:r>
              <a:rPr lang="en-US" sz="1300">
                <a:solidFill>
                  <a:srgbClr val="FFFFFF"/>
                </a:solidFill>
                <a:latin typeface="Open Sans"/>
                <a:ea typeface="Open Sans"/>
                <a:cs typeface="Open Sans"/>
                <a:sym typeface="Open Sans"/>
              </a:rPr>
              <a:t>What is time?</a:t>
            </a:r>
          </a:p>
          <a:p>
            <a:pPr algn="l" marL="280674" indent="-140337" lvl="1">
              <a:lnSpc>
                <a:spcPts val="1820"/>
              </a:lnSpc>
              <a:buFont typeface="Arial"/>
              <a:buChar char="•"/>
            </a:pPr>
            <a:r>
              <a:rPr lang="en-US" sz="1300">
                <a:solidFill>
                  <a:srgbClr val="FFFFFF"/>
                </a:solidFill>
                <a:latin typeface="Open Sans"/>
                <a:ea typeface="Open Sans"/>
                <a:cs typeface="Open Sans"/>
                <a:sym typeface="Open Sans"/>
              </a:rPr>
              <a:t>Can consciousness survive death?</a:t>
            </a:r>
          </a:p>
          <a:p>
            <a:pPr algn="l" marL="280674" indent="-140337" lvl="1">
              <a:lnSpc>
                <a:spcPts val="1820"/>
              </a:lnSpc>
              <a:buFont typeface="Arial"/>
              <a:buChar char="•"/>
            </a:pPr>
            <a:r>
              <a:rPr lang="en-US" sz="1300">
                <a:solidFill>
                  <a:srgbClr val="FFFFFF"/>
                </a:solidFill>
                <a:latin typeface="Open Sans"/>
                <a:ea typeface="Open Sans"/>
                <a:cs typeface="Open Sans"/>
                <a:sym typeface="Open Sans"/>
              </a:rPr>
              <a:t>Is destiny chosen or created?</a:t>
            </a:r>
          </a:p>
          <a:p>
            <a:pPr algn="l" marL="280674" indent="-140337" lvl="1">
              <a:lnSpc>
                <a:spcPts val="1820"/>
              </a:lnSpc>
              <a:buFont typeface="Arial"/>
              <a:buChar char="•"/>
            </a:pPr>
            <a:r>
              <a:rPr lang="en-US" sz="1300">
                <a:solidFill>
                  <a:srgbClr val="FFFFFF"/>
                </a:solidFill>
                <a:latin typeface="Open Sans"/>
                <a:ea typeface="Open Sans"/>
                <a:cs typeface="Open Sans"/>
                <a:sym typeface="Open Sans"/>
              </a:rPr>
              <a:t>What is the true Grail?</a:t>
            </a:r>
          </a:p>
          <a:p>
            <a:pPr algn="l" marL="280674" indent="-140337" lvl="1">
              <a:lnSpc>
                <a:spcPts val="1820"/>
              </a:lnSpc>
              <a:buFont typeface="Arial"/>
              <a:buChar char="•"/>
            </a:pPr>
            <a:r>
              <a:rPr lang="en-US" sz="1300">
                <a:solidFill>
                  <a:srgbClr val="FFFFFF"/>
                </a:solidFill>
                <a:latin typeface="Open Sans"/>
                <a:ea typeface="Open Sans"/>
                <a:cs typeface="Open Sans"/>
                <a:sym typeface="Open Sans"/>
              </a:rPr>
              <a:t>How much of our life would we sacrifice for absolute knowledge?</a:t>
            </a:r>
          </a:p>
          <a:p>
            <a:pPr algn="l">
              <a:lnSpc>
                <a:spcPts val="1820"/>
              </a:lnSpc>
            </a:pPr>
            <a:r>
              <a:rPr lang="en-US" sz="1300">
                <a:solidFill>
                  <a:srgbClr val="FFFFFF"/>
                </a:solidFill>
                <a:latin typeface="Open Sans"/>
                <a:ea typeface="Open Sans"/>
                <a:cs typeface="Open Sans"/>
                <a:sym typeface="Open Sans"/>
              </a:rPr>
              <a:t>The novels follow Melina, a woman confronted with impossible choices, and Nathaniel, an enigmatic figure whose offer forces her to question everything she believes about reality, mortality, love, and human evolution. Against the backdrop of global collapse and civilizational transformation, their journey becomes an exploration of consciousness itself.</a:t>
            </a:r>
          </a:p>
        </p:txBody>
      </p:sp>
      <p:sp>
        <p:nvSpPr>
          <p:cNvPr name="TextBox 5" id="5"/>
          <p:cNvSpPr txBox="true"/>
          <p:nvPr/>
        </p:nvSpPr>
        <p:spPr>
          <a:xfrm rot="0">
            <a:off x="4033565" y="5431945"/>
            <a:ext cx="3227809" cy="4504055"/>
          </a:xfrm>
          <a:prstGeom prst="rect">
            <a:avLst/>
          </a:prstGeom>
        </p:spPr>
        <p:txBody>
          <a:bodyPr anchor="t" rtlCol="false" tIns="0" lIns="0" bIns="0" rIns="0">
            <a:spAutoFit/>
          </a:bodyPr>
          <a:lstStyle/>
          <a:p>
            <a:pPr algn="r">
              <a:lnSpc>
                <a:spcPts val="2520"/>
              </a:lnSpc>
            </a:pPr>
            <a:r>
              <a:rPr lang="en-US" sz="1800" b="true">
                <a:solidFill>
                  <a:srgbClr val="FFFFFF"/>
                </a:solidFill>
                <a:latin typeface="Open Sans Bold"/>
                <a:ea typeface="Open Sans Bold"/>
                <a:cs typeface="Open Sans Bold"/>
                <a:sym typeface="Open Sans Bold"/>
              </a:rPr>
              <a:t>Publishing Highlights</a:t>
            </a:r>
          </a:p>
          <a:p>
            <a:pPr algn="r">
              <a:lnSpc>
                <a:spcPts val="1820"/>
              </a:lnSpc>
            </a:pPr>
            <a:r>
              <a:rPr lang="en-US" sz="1300">
                <a:solidFill>
                  <a:srgbClr val="FFFFFF"/>
                </a:solidFill>
                <a:latin typeface="Open Sans"/>
                <a:ea typeface="Open Sans"/>
                <a:cs typeface="Open Sans"/>
                <a:sym typeface="Open Sans"/>
              </a:rPr>
              <a:t>Six-volume visionary metaphysical novel series</a:t>
            </a:r>
          </a:p>
          <a:p>
            <a:pPr algn="r">
              <a:lnSpc>
                <a:spcPts val="1820"/>
              </a:lnSpc>
            </a:pPr>
            <a:r>
              <a:rPr lang="en-US" sz="1300">
                <a:solidFill>
                  <a:srgbClr val="FFFFFF"/>
                </a:solidFill>
                <a:latin typeface="Open Sans"/>
                <a:ea typeface="Open Sans"/>
                <a:cs typeface="Open Sans"/>
                <a:sym typeface="Open Sans"/>
              </a:rPr>
              <a:t>International appeal across literary fiction, speculative fiction, and philosophical fiction</a:t>
            </a:r>
          </a:p>
          <a:p>
            <a:pPr algn="r">
              <a:lnSpc>
                <a:spcPts val="1820"/>
              </a:lnSpc>
            </a:pPr>
            <a:r>
              <a:rPr lang="en-US" sz="1300">
                <a:solidFill>
                  <a:srgbClr val="FFFFFF"/>
                </a:solidFill>
                <a:latin typeface="Open Sans"/>
                <a:ea typeface="Open Sans"/>
                <a:cs typeface="Open Sans"/>
                <a:sym typeface="Open Sans"/>
              </a:rPr>
              <a:t>Strong crossover between readers of The Celestine Prophecy, The Midnight Library, The Alchemist, and visionary speculative fiction</a:t>
            </a:r>
          </a:p>
          <a:p>
            <a:pPr algn="r">
              <a:lnSpc>
                <a:spcPts val="1820"/>
              </a:lnSpc>
            </a:pPr>
            <a:r>
              <a:rPr lang="en-US" sz="1300">
                <a:solidFill>
                  <a:srgbClr val="FFFFFF"/>
                </a:solidFill>
                <a:latin typeface="Open Sans"/>
                <a:ea typeface="Open Sans"/>
                <a:cs typeface="Open Sans"/>
                <a:sym typeface="Open Sans"/>
              </a:rPr>
              <a:t>Themes of consciousness, mortality, time, spirituality, identity, and transformation</a:t>
            </a:r>
          </a:p>
          <a:p>
            <a:pPr algn="r">
              <a:lnSpc>
                <a:spcPts val="1820"/>
              </a:lnSpc>
            </a:pPr>
            <a:r>
              <a:rPr lang="en-US" sz="1300">
                <a:solidFill>
                  <a:srgbClr val="FFFFFF"/>
                </a:solidFill>
                <a:latin typeface="Open Sans"/>
                <a:ea typeface="Open Sans"/>
                <a:cs typeface="Open Sans"/>
                <a:sym typeface="Open Sans"/>
              </a:rPr>
              <a:t>Translation rights, audiobook rights, and adaptation rights available</a:t>
            </a:r>
          </a:p>
          <a:p>
            <a:pPr algn="r">
              <a:lnSpc>
                <a:spcPts val="1820"/>
              </a:lnSpc>
            </a:pPr>
          </a:p>
          <a:p>
            <a:pPr algn="r">
              <a:lnSpc>
                <a:spcPts val="2520"/>
              </a:lnSpc>
            </a:pPr>
            <a:r>
              <a:rPr lang="en-US" sz="1800" b="true">
                <a:solidFill>
                  <a:srgbClr val="FFFFFF"/>
                </a:solidFill>
                <a:latin typeface="Open Sans Bold"/>
                <a:ea typeface="Open Sans Bold"/>
                <a:cs typeface="Open Sans Bold"/>
                <a:sym typeface="Open Sans Bold"/>
              </a:rPr>
              <a:t>Series Tagline</a:t>
            </a:r>
          </a:p>
          <a:p>
            <a:pPr algn="r">
              <a:lnSpc>
                <a:spcPts val="1820"/>
              </a:lnSpc>
            </a:pPr>
            <a:r>
              <a:rPr lang="en-US" sz="1300">
                <a:solidFill>
                  <a:srgbClr val="FFFFFF"/>
                </a:solidFill>
                <a:latin typeface="Open Sans"/>
                <a:ea typeface="Open Sans"/>
                <a:cs typeface="Open Sans"/>
                <a:sym typeface="Open Sans"/>
              </a:rPr>
              <a:t>When the world begins to collapse, the greatest transformation does not happen</a:t>
            </a:r>
            <a:r>
              <a:rPr lang="en-US" sz="1300">
                <a:solidFill>
                  <a:srgbClr val="FFFFFF"/>
                </a:solidFill>
                <a:latin typeface="Open Sans"/>
                <a:ea typeface="Open Sans"/>
                <a:cs typeface="Open Sans"/>
                <a:sym typeface="Open Sans"/>
              </a:rPr>
              <a:t> outside us—but within us.</a:t>
            </a:r>
          </a:p>
        </p:txBody>
      </p:sp>
      <p:sp>
        <p:nvSpPr>
          <p:cNvPr name="TextBox 6" id="6"/>
          <p:cNvSpPr txBox="true"/>
          <p:nvPr/>
        </p:nvSpPr>
        <p:spPr>
          <a:xfrm rot="0">
            <a:off x="6340543" y="-142951"/>
            <a:ext cx="920831" cy="544670"/>
          </a:xfrm>
          <a:prstGeom prst="rect">
            <a:avLst/>
          </a:prstGeom>
        </p:spPr>
        <p:txBody>
          <a:bodyPr anchor="t" rtlCol="false" tIns="0" lIns="0" bIns="0" rIns="0">
            <a:spAutoFit/>
          </a:bodyPr>
          <a:lstStyle/>
          <a:p>
            <a:pPr algn="r">
              <a:lnSpc>
                <a:spcPts val="4877"/>
              </a:lnSpc>
            </a:pPr>
            <a:r>
              <a:rPr lang="en-US" sz="1950" spc="19">
                <a:solidFill>
                  <a:srgbClr val="FFFFFF"/>
                </a:solidFill>
                <a:latin typeface="Darker Grotesque"/>
                <a:ea typeface="Darker Grotesque"/>
                <a:cs typeface="Darker Grotesque"/>
                <a:sym typeface="Darker Grotesque"/>
              </a:rPr>
              <a:t>page 12</a:t>
            </a:r>
          </a:p>
        </p:txBody>
      </p:sp>
      <p:sp>
        <p:nvSpPr>
          <p:cNvPr name="TextBox 7" id="7"/>
          <p:cNvSpPr txBox="true"/>
          <p:nvPr/>
        </p:nvSpPr>
        <p:spPr>
          <a:xfrm rot="0">
            <a:off x="658437" y="-142951"/>
            <a:ext cx="920831" cy="544670"/>
          </a:xfrm>
          <a:prstGeom prst="rect">
            <a:avLst/>
          </a:prstGeom>
        </p:spPr>
        <p:txBody>
          <a:bodyPr anchor="t" rtlCol="false" tIns="0" lIns="0" bIns="0" rIns="0">
            <a:spAutoFit/>
          </a:bodyPr>
          <a:lstStyle/>
          <a:p>
            <a:pPr algn="l">
              <a:lnSpc>
                <a:spcPts val="4877"/>
              </a:lnSpc>
            </a:pPr>
            <a:r>
              <a:rPr lang="en-US" sz="1950" spc="19">
                <a:solidFill>
                  <a:srgbClr val="FFFFFF"/>
                </a:solidFill>
                <a:latin typeface="Darker Grotesque"/>
                <a:ea typeface="Darker Grotesque"/>
                <a:cs typeface="Darker Grotesque"/>
                <a:sym typeface="Darker Grotesque"/>
              </a:rPr>
              <a:t>Borcelle</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00000">
                <a:alpha val="100000"/>
              </a:srgbClr>
            </a:gs>
            <a:gs pos="100000">
              <a:srgbClr val="C89116">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3890662" y="409983"/>
            <a:ext cx="3405417" cy="5108126"/>
          </a:xfrm>
          <a:custGeom>
            <a:avLst/>
            <a:gdLst/>
            <a:ahLst/>
            <a:cxnLst/>
            <a:rect r="r" b="b" t="t" l="l"/>
            <a:pathLst>
              <a:path h="5108126" w="3405417">
                <a:moveTo>
                  <a:pt x="0" y="0"/>
                </a:moveTo>
                <a:lnTo>
                  <a:pt x="3405418" y="0"/>
                </a:lnTo>
                <a:lnTo>
                  <a:pt x="3405418" y="5108126"/>
                </a:lnTo>
                <a:lnTo>
                  <a:pt x="0" y="5108126"/>
                </a:lnTo>
                <a:lnTo>
                  <a:pt x="0" y="0"/>
                </a:lnTo>
                <a:close/>
              </a:path>
            </a:pathLst>
          </a:custGeom>
          <a:blipFill>
            <a:blip r:embed="rId2"/>
            <a:stretch>
              <a:fillRect l="0" t="0" r="0" b="0"/>
            </a:stretch>
          </a:blipFill>
        </p:spPr>
      </p:sp>
      <p:sp>
        <p:nvSpPr>
          <p:cNvPr name="TextBox 3" id="3"/>
          <p:cNvSpPr txBox="true"/>
          <p:nvPr/>
        </p:nvSpPr>
        <p:spPr>
          <a:xfrm rot="0">
            <a:off x="216807" y="436925"/>
            <a:ext cx="3592440" cy="1354455"/>
          </a:xfrm>
          <a:prstGeom prst="rect">
            <a:avLst/>
          </a:prstGeom>
        </p:spPr>
        <p:txBody>
          <a:bodyPr anchor="t" rtlCol="false" tIns="0" lIns="0" bIns="0" rIns="0">
            <a:spAutoFit/>
          </a:bodyPr>
          <a:lstStyle/>
          <a:p>
            <a:pPr algn="ctr">
              <a:lnSpc>
                <a:spcPts val="3079"/>
              </a:lnSpc>
            </a:pPr>
            <a:r>
              <a:rPr lang="en-US" sz="2199" b="true">
                <a:solidFill>
                  <a:srgbClr val="FFBD59"/>
                </a:solidFill>
                <a:latin typeface="Open Sans Bold"/>
                <a:ea typeface="Open Sans Bold"/>
                <a:cs typeface="Open Sans Bold"/>
                <a:sym typeface="Open Sans Bold"/>
              </a:rPr>
              <a:t>IF YOU ARE CHOSEN TO SURVIVE</a:t>
            </a:r>
          </a:p>
          <a:p>
            <a:pPr algn="ctr">
              <a:lnSpc>
                <a:spcPts val="2659"/>
              </a:lnSpc>
            </a:pPr>
            <a:r>
              <a:rPr lang="en-US" sz="1899" b="true">
                <a:solidFill>
                  <a:srgbClr val="FFBD59"/>
                </a:solidFill>
                <a:latin typeface="Open Sans Bold"/>
                <a:ea typeface="Open Sans Bold"/>
                <a:cs typeface="Open Sans Bold"/>
                <a:sym typeface="Open Sans Bold"/>
              </a:rPr>
              <a:t>The Secret of the Holy Grail</a:t>
            </a:r>
          </a:p>
          <a:p>
            <a:pPr algn="ctr">
              <a:lnSpc>
                <a:spcPts val="1960"/>
              </a:lnSpc>
            </a:pPr>
            <a:r>
              <a:rPr lang="en-US" sz="1400">
                <a:solidFill>
                  <a:srgbClr val="FFBD59"/>
                </a:solidFill>
                <a:latin typeface="Open Sans"/>
                <a:ea typeface="Open Sans"/>
                <a:cs typeface="Open Sans"/>
                <a:sym typeface="Open Sans"/>
              </a:rPr>
              <a:t>Conspiracy • Myth</a:t>
            </a:r>
            <a:r>
              <a:rPr lang="en-US" sz="1400">
                <a:solidFill>
                  <a:srgbClr val="FFBD59"/>
                </a:solidFill>
                <a:latin typeface="Open Sans"/>
                <a:ea typeface="Open Sans"/>
                <a:cs typeface="Open Sans"/>
                <a:sym typeface="Open Sans"/>
              </a:rPr>
              <a:t> • Awakening</a:t>
            </a:r>
          </a:p>
        </p:txBody>
      </p:sp>
      <p:sp>
        <p:nvSpPr>
          <p:cNvPr name="TextBox 4" id="4"/>
          <p:cNvSpPr txBox="true"/>
          <p:nvPr/>
        </p:nvSpPr>
        <p:spPr>
          <a:xfrm rot="0">
            <a:off x="303529" y="1933154"/>
            <a:ext cx="3505717" cy="8535670"/>
          </a:xfrm>
          <a:prstGeom prst="rect">
            <a:avLst/>
          </a:prstGeom>
        </p:spPr>
        <p:txBody>
          <a:bodyPr anchor="t" rtlCol="false" tIns="0" lIns="0" bIns="0" rIns="0">
            <a:spAutoFit/>
          </a:bodyPr>
          <a:lstStyle/>
          <a:p>
            <a:pPr algn="l">
              <a:lnSpc>
                <a:spcPts val="2520"/>
              </a:lnSpc>
            </a:pPr>
            <a:r>
              <a:rPr lang="en-US" sz="1800" b="true">
                <a:solidFill>
                  <a:srgbClr val="FFBD59"/>
                </a:solidFill>
                <a:latin typeface="Open Sans Bold"/>
                <a:ea typeface="Open Sans Bold"/>
                <a:cs typeface="Open Sans Bold"/>
                <a:sym typeface="Open Sans Bold"/>
              </a:rPr>
              <a:t>Overview</a:t>
            </a:r>
          </a:p>
          <a:p>
            <a:pPr algn="l">
              <a:lnSpc>
                <a:spcPts val="1820"/>
              </a:lnSpc>
            </a:pPr>
            <a:r>
              <a:rPr lang="en-US" sz="1300">
                <a:solidFill>
                  <a:srgbClr val="FFFFFF"/>
                </a:solidFill>
                <a:latin typeface="Open Sans"/>
                <a:ea typeface="Open Sans"/>
                <a:cs typeface="Open Sans"/>
                <a:sym typeface="Open Sans"/>
              </a:rPr>
              <a:t>After surviving the impossible, Melina and Nathaniel discover that survival was only the first initiation.</a:t>
            </a:r>
          </a:p>
          <a:p>
            <a:pPr algn="l">
              <a:lnSpc>
                <a:spcPts val="1820"/>
              </a:lnSpc>
            </a:pPr>
            <a:r>
              <a:rPr lang="en-US" sz="1300">
                <a:solidFill>
                  <a:srgbClr val="FFFFFF"/>
                </a:solidFill>
                <a:latin typeface="Open Sans"/>
                <a:ea typeface="Open Sans"/>
                <a:cs typeface="Open Sans"/>
                <a:sym typeface="Open Sans"/>
              </a:rPr>
              <a:t>The world has changed—but even more profoundly, so have they.</a:t>
            </a:r>
          </a:p>
          <a:p>
            <a:pPr algn="l">
              <a:lnSpc>
                <a:spcPts val="1820"/>
              </a:lnSpc>
            </a:pPr>
            <a:r>
              <a:rPr lang="en-US" sz="1300">
                <a:solidFill>
                  <a:srgbClr val="FFFFFF"/>
                </a:solidFill>
                <a:latin typeface="Open Sans"/>
                <a:ea typeface="Open Sans"/>
                <a:cs typeface="Open Sans"/>
                <a:sym typeface="Open Sans"/>
              </a:rPr>
              <a:t>As reality fractures and memory becomes a gateway rather than a record of the past, they begin searching for the greatest mystery hidden behind centuries of mythology:</a:t>
            </a:r>
          </a:p>
          <a:p>
            <a:pPr algn="l">
              <a:lnSpc>
                <a:spcPts val="1820"/>
              </a:lnSpc>
            </a:pPr>
            <a:r>
              <a:rPr lang="en-US" sz="1300">
                <a:solidFill>
                  <a:srgbClr val="FFFFFF"/>
                </a:solidFill>
                <a:latin typeface="Open Sans"/>
                <a:ea typeface="Open Sans"/>
                <a:cs typeface="Open Sans"/>
                <a:sym typeface="Open Sans"/>
              </a:rPr>
              <a:t>What if the Holy Grail was never an object?</a:t>
            </a:r>
          </a:p>
          <a:p>
            <a:pPr algn="l">
              <a:lnSpc>
                <a:spcPts val="1820"/>
              </a:lnSpc>
            </a:pPr>
            <a:r>
              <a:rPr lang="en-US" sz="1300">
                <a:solidFill>
                  <a:srgbClr val="FFFFFF"/>
                </a:solidFill>
                <a:latin typeface="Open Sans"/>
                <a:ea typeface="Open Sans"/>
                <a:cs typeface="Open Sans"/>
                <a:sym typeface="Open Sans"/>
              </a:rPr>
              <a:t>What if it is a living state of consciousness?</a:t>
            </a:r>
          </a:p>
          <a:p>
            <a:pPr algn="l">
              <a:lnSpc>
                <a:spcPts val="1820"/>
              </a:lnSpc>
            </a:pPr>
            <a:r>
              <a:rPr lang="en-US" sz="1300">
                <a:solidFill>
                  <a:srgbClr val="FFFFFF"/>
                </a:solidFill>
                <a:latin typeface="Open Sans"/>
                <a:ea typeface="Open Sans"/>
                <a:cs typeface="Open Sans"/>
                <a:sym typeface="Open Sans"/>
              </a:rPr>
              <a:t>Ancient Templar manuscripts, forgotten alchemical knowledge, visionary dreams, and modern science gradually converge into a single revelation capable of changing humanity forever.</a:t>
            </a:r>
          </a:p>
          <a:p>
            <a:pPr algn="l">
              <a:lnSpc>
                <a:spcPts val="1820"/>
              </a:lnSpc>
            </a:pPr>
            <a:r>
              <a:rPr lang="en-US" sz="1300">
                <a:solidFill>
                  <a:srgbClr val="FFFFFF"/>
                </a:solidFill>
                <a:latin typeface="Open Sans"/>
                <a:ea typeface="Open Sans"/>
                <a:cs typeface="Open Sans"/>
                <a:sym typeface="Open Sans"/>
              </a:rPr>
              <a:t>The Secret of the Holy Grail transforms the series from post-apocalyptic survival into an epic exploration of consciousness.</a:t>
            </a:r>
          </a:p>
          <a:p>
            <a:pPr algn="l">
              <a:lnSpc>
                <a:spcPts val="1820"/>
              </a:lnSpc>
            </a:pPr>
            <a:r>
              <a:rPr lang="en-US" sz="1300">
                <a:solidFill>
                  <a:srgbClr val="FFFFFF"/>
                </a:solidFill>
                <a:latin typeface="Open Sans"/>
                <a:ea typeface="Open Sans"/>
                <a:cs typeface="Open Sans"/>
                <a:sym typeface="Open Sans"/>
              </a:rPr>
              <a:t>History, mythology, quantum concepts, psychology, spirituality, and philosophical fiction intertwine as Melina uncovers forgotten</a:t>
            </a:r>
            <a:r>
              <a:rPr lang="en-US" sz="1300">
                <a:solidFill>
                  <a:srgbClr val="FFFFFF"/>
                </a:solidFill>
                <a:latin typeface="Open Sans"/>
                <a:ea typeface="Open Sans"/>
                <a:cs typeface="Open Sans"/>
                <a:sym typeface="Open Sans"/>
              </a:rPr>
              <a:t> knowledge that suggests humanity has misunderstood the true nature of time, memory, and evolution.</a:t>
            </a:r>
          </a:p>
          <a:p>
            <a:pPr algn="l">
              <a:lnSpc>
                <a:spcPts val="1820"/>
              </a:lnSpc>
            </a:pPr>
            <a:r>
              <a:rPr lang="en-US" sz="1300">
                <a:solidFill>
                  <a:srgbClr val="FFFFFF"/>
                </a:solidFill>
                <a:latin typeface="Open Sans"/>
                <a:ea typeface="Open Sans"/>
                <a:cs typeface="Open Sans"/>
                <a:sym typeface="Open Sans"/>
              </a:rPr>
              <a:t>Meanwhile Nathaniel undergoes an equally profound inner transformation, discovering that the greatest human intimacy is not physical—but intellectual and spiritual understanding.</a:t>
            </a:r>
          </a:p>
          <a:p>
            <a:pPr algn="l">
              <a:lnSpc>
                <a:spcPts val="1820"/>
              </a:lnSpc>
            </a:pPr>
            <a:r>
              <a:rPr lang="en-US" sz="1300">
                <a:solidFill>
                  <a:srgbClr val="FFFFFF"/>
                </a:solidFill>
                <a:latin typeface="Open Sans"/>
                <a:ea typeface="Open Sans"/>
                <a:cs typeface="Open Sans"/>
                <a:sym typeface="Open Sans"/>
              </a:rPr>
              <a:t>The novel asks:</a:t>
            </a:r>
          </a:p>
          <a:p>
            <a:pPr algn="l" marL="237495" indent="-118748" lvl="1">
              <a:lnSpc>
                <a:spcPts val="1540"/>
              </a:lnSpc>
              <a:buFont typeface="Arial"/>
              <a:buChar char="•"/>
            </a:pPr>
            <a:r>
              <a:rPr lang="en-US" sz="1100">
                <a:solidFill>
                  <a:srgbClr val="FFFFFF"/>
                </a:solidFill>
                <a:latin typeface="Open Sans"/>
                <a:ea typeface="Open Sans"/>
                <a:cs typeface="Open Sans"/>
                <a:sym typeface="Open Sans"/>
              </a:rPr>
              <a:t>Is the Grail hidden inside human consciousness?</a:t>
            </a:r>
          </a:p>
          <a:p>
            <a:pPr algn="l" marL="237495" indent="-118748" lvl="1">
              <a:lnSpc>
                <a:spcPts val="1540"/>
              </a:lnSpc>
              <a:buFont typeface="Arial"/>
              <a:buChar char="•"/>
            </a:pPr>
            <a:r>
              <a:rPr lang="en-US" sz="1100">
                <a:solidFill>
                  <a:srgbClr val="FFFFFF"/>
                </a:solidFill>
                <a:latin typeface="Open Sans"/>
                <a:ea typeface="Open Sans"/>
                <a:cs typeface="Open Sans"/>
                <a:sym typeface="Open Sans"/>
              </a:rPr>
              <a:t>Can memory transcend time?</a:t>
            </a:r>
          </a:p>
          <a:p>
            <a:pPr algn="l" marL="237495" indent="-118748" lvl="1">
              <a:lnSpc>
                <a:spcPts val="1540"/>
              </a:lnSpc>
              <a:buFont typeface="Arial"/>
              <a:buChar char="•"/>
            </a:pPr>
            <a:r>
              <a:rPr lang="en-US" sz="1100">
                <a:solidFill>
                  <a:srgbClr val="FFFFFF"/>
                </a:solidFill>
                <a:latin typeface="Open Sans"/>
                <a:ea typeface="Open Sans"/>
                <a:cs typeface="Open Sans"/>
                <a:sym typeface="Open Sans"/>
              </a:rPr>
              <a:t>Does love alter reality?</a:t>
            </a:r>
          </a:p>
          <a:p>
            <a:pPr algn="l" marL="237495" indent="-118748" lvl="1">
              <a:lnSpc>
                <a:spcPts val="1540"/>
              </a:lnSpc>
              <a:buFont typeface="Arial"/>
              <a:buChar char="•"/>
            </a:pPr>
            <a:r>
              <a:rPr lang="en-US" sz="1100">
                <a:solidFill>
                  <a:srgbClr val="FFFFFF"/>
                </a:solidFill>
                <a:latin typeface="Open Sans"/>
                <a:ea typeface="Open Sans"/>
                <a:cs typeface="Open Sans"/>
                <a:sym typeface="Open Sans"/>
              </a:rPr>
              <a:t>Are myths encrypted historical knowledge?</a:t>
            </a:r>
          </a:p>
          <a:p>
            <a:pPr algn="l" marL="237495" indent="-118748" lvl="1">
              <a:lnSpc>
                <a:spcPts val="1540"/>
              </a:lnSpc>
              <a:buFont typeface="Arial"/>
              <a:buChar char="•"/>
            </a:pPr>
            <a:r>
              <a:rPr lang="en-US" sz="1100">
                <a:solidFill>
                  <a:srgbClr val="FFFFFF"/>
                </a:solidFill>
                <a:latin typeface="Open Sans"/>
                <a:ea typeface="Open Sans"/>
                <a:cs typeface="Open Sans"/>
                <a:sym typeface="Open Sans"/>
              </a:rPr>
              <a:t>Can ancient wisdom and modern science describe the same universe?</a:t>
            </a:r>
          </a:p>
        </p:txBody>
      </p:sp>
      <p:sp>
        <p:nvSpPr>
          <p:cNvPr name="TextBox 5" id="5"/>
          <p:cNvSpPr txBox="true"/>
          <p:nvPr/>
        </p:nvSpPr>
        <p:spPr>
          <a:xfrm rot="0">
            <a:off x="3852608" y="5489534"/>
            <a:ext cx="3443472" cy="5046980"/>
          </a:xfrm>
          <a:prstGeom prst="rect">
            <a:avLst/>
          </a:prstGeom>
        </p:spPr>
        <p:txBody>
          <a:bodyPr anchor="t" rtlCol="false" tIns="0" lIns="0" bIns="0" rIns="0">
            <a:spAutoFit/>
          </a:bodyPr>
          <a:lstStyle/>
          <a:p>
            <a:pPr algn="r">
              <a:lnSpc>
                <a:spcPts val="2520"/>
              </a:lnSpc>
            </a:pPr>
            <a:r>
              <a:rPr lang="en-US" sz="1800" b="true">
                <a:solidFill>
                  <a:srgbClr val="FFFFFF"/>
                </a:solidFill>
                <a:latin typeface="Open Sans Bold"/>
                <a:ea typeface="Open Sans Bold"/>
                <a:cs typeface="Open Sans Bold"/>
                <a:sym typeface="Open Sans Bold"/>
              </a:rPr>
              <a:t>Key Themes</a:t>
            </a:r>
          </a:p>
          <a:p>
            <a:pPr algn="r">
              <a:lnSpc>
                <a:spcPts val="1820"/>
              </a:lnSpc>
            </a:pPr>
            <a:r>
              <a:rPr lang="en-US" sz="1300">
                <a:solidFill>
                  <a:srgbClr val="FFFFFF"/>
                </a:solidFill>
                <a:latin typeface="Open Sans"/>
                <a:ea typeface="Open Sans"/>
                <a:cs typeface="Open Sans"/>
                <a:sym typeface="Open Sans"/>
              </a:rPr>
              <a:t>The Holy Grail reinterpreted as consciousness</a:t>
            </a:r>
          </a:p>
          <a:p>
            <a:pPr algn="r">
              <a:lnSpc>
                <a:spcPts val="1820"/>
              </a:lnSpc>
            </a:pPr>
            <a:r>
              <a:rPr lang="en-US" sz="1300">
                <a:solidFill>
                  <a:srgbClr val="FFFFFF"/>
                </a:solidFill>
                <a:latin typeface="Open Sans"/>
                <a:ea typeface="Open Sans"/>
                <a:cs typeface="Open Sans"/>
                <a:sym typeface="Open Sans"/>
              </a:rPr>
              <a:t>Templar mysteries and forgotten history</a:t>
            </a:r>
          </a:p>
          <a:p>
            <a:pPr algn="r">
              <a:lnSpc>
                <a:spcPts val="1820"/>
              </a:lnSpc>
            </a:pPr>
            <a:r>
              <a:rPr lang="en-US" sz="1300">
                <a:solidFill>
                  <a:srgbClr val="FFFFFF"/>
                </a:solidFill>
                <a:latin typeface="Open Sans"/>
                <a:ea typeface="Open Sans"/>
                <a:cs typeface="Open Sans"/>
                <a:sym typeface="Open Sans"/>
              </a:rPr>
              <a:t>Alchemy as inner transformation</a:t>
            </a:r>
          </a:p>
          <a:p>
            <a:pPr algn="r">
              <a:lnSpc>
                <a:spcPts val="1820"/>
              </a:lnSpc>
            </a:pPr>
            <a:r>
              <a:rPr lang="en-US" sz="1300">
                <a:solidFill>
                  <a:srgbClr val="FFFFFF"/>
                </a:solidFill>
                <a:latin typeface="Open Sans"/>
                <a:ea typeface="Open Sans"/>
                <a:cs typeface="Open Sans"/>
                <a:sym typeface="Open Sans"/>
              </a:rPr>
              <a:t>Love as evolutionary force</a:t>
            </a:r>
          </a:p>
          <a:p>
            <a:pPr algn="r">
              <a:lnSpc>
                <a:spcPts val="1820"/>
              </a:lnSpc>
            </a:pPr>
            <a:r>
              <a:rPr lang="en-US" sz="1300">
                <a:solidFill>
                  <a:srgbClr val="FFFFFF"/>
                </a:solidFill>
                <a:latin typeface="Open Sans"/>
                <a:ea typeface="Open Sans"/>
                <a:cs typeface="Open Sans"/>
                <a:sym typeface="Open Sans"/>
              </a:rPr>
              <a:t>Memory beyond time</a:t>
            </a:r>
          </a:p>
          <a:p>
            <a:pPr algn="r">
              <a:lnSpc>
                <a:spcPts val="1820"/>
              </a:lnSpc>
            </a:pPr>
            <a:r>
              <a:rPr lang="en-US" sz="1300">
                <a:solidFill>
                  <a:srgbClr val="FFFFFF"/>
                </a:solidFill>
                <a:latin typeface="Open Sans"/>
                <a:ea typeface="Open Sans"/>
                <a:cs typeface="Open Sans"/>
                <a:sym typeface="Open Sans"/>
              </a:rPr>
              <a:t>Dreams as gateways to knowledge</a:t>
            </a:r>
          </a:p>
          <a:p>
            <a:pPr algn="r">
              <a:lnSpc>
                <a:spcPts val="1820"/>
              </a:lnSpc>
            </a:pPr>
            <a:r>
              <a:rPr lang="en-US" sz="1300">
                <a:solidFill>
                  <a:srgbClr val="FFFFFF"/>
                </a:solidFill>
                <a:latin typeface="Open Sans"/>
                <a:ea typeface="Open Sans"/>
                <a:cs typeface="Open Sans"/>
                <a:sym typeface="Open Sans"/>
              </a:rPr>
              <a:t>Psychological rebirth</a:t>
            </a:r>
          </a:p>
          <a:p>
            <a:pPr algn="r">
              <a:lnSpc>
                <a:spcPts val="1820"/>
              </a:lnSpc>
            </a:pPr>
            <a:r>
              <a:rPr lang="en-US" sz="1300">
                <a:solidFill>
                  <a:srgbClr val="FFFFFF"/>
                </a:solidFill>
                <a:latin typeface="Open Sans"/>
                <a:ea typeface="Open Sans"/>
                <a:cs typeface="Open Sans"/>
                <a:sym typeface="Open Sans"/>
              </a:rPr>
              <a:t>Conscious evolution</a:t>
            </a:r>
          </a:p>
          <a:p>
            <a:pPr algn="r">
              <a:lnSpc>
                <a:spcPts val="2520"/>
              </a:lnSpc>
            </a:pPr>
            <a:r>
              <a:rPr lang="en-US" sz="1800" b="true">
                <a:solidFill>
                  <a:srgbClr val="FFFFFF"/>
                </a:solidFill>
                <a:latin typeface="Open Sans Bold"/>
                <a:ea typeface="Open Sans Bold"/>
                <a:cs typeface="Open Sans Bold"/>
                <a:sym typeface="Open Sans Bold"/>
              </a:rPr>
              <a:t>Literary Positioning</a:t>
            </a:r>
          </a:p>
          <a:p>
            <a:pPr algn="r">
              <a:lnSpc>
                <a:spcPts val="1820"/>
              </a:lnSpc>
            </a:pPr>
            <a:r>
              <a:rPr lang="en-US" sz="1300">
                <a:solidFill>
                  <a:srgbClr val="FFFFFF"/>
                </a:solidFill>
                <a:latin typeface="Open Sans"/>
                <a:ea typeface="Open Sans"/>
                <a:cs typeface="Open Sans"/>
                <a:sym typeface="Open Sans"/>
              </a:rPr>
              <a:t>Rather than using mythology as decoration, The Secret of the Holy Grail reconstructs centuries-old legends into a contemporary philosophical thriller where symbolism, history, speculative science, and emotional storytelling merge into a single visionary narrative.</a:t>
            </a:r>
          </a:p>
          <a:p>
            <a:pPr algn="r">
              <a:lnSpc>
                <a:spcPts val="2520"/>
              </a:lnSpc>
            </a:pPr>
            <a:r>
              <a:rPr lang="en-US" sz="1800" b="true">
                <a:solidFill>
                  <a:srgbClr val="FFFFFF"/>
                </a:solidFill>
                <a:latin typeface="Open Sans Bold"/>
                <a:ea typeface="Open Sans Bold"/>
                <a:cs typeface="Open Sans Bold"/>
                <a:sym typeface="Open Sans Bold"/>
              </a:rPr>
              <a:t>Tagline</a:t>
            </a:r>
          </a:p>
          <a:p>
            <a:pPr algn="r">
              <a:lnSpc>
                <a:spcPts val="1820"/>
              </a:lnSpc>
            </a:pPr>
            <a:r>
              <a:rPr lang="en-US" sz="1300">
                <a:solidFill>
                  <a:srgbClr val="FFFFFF"/>
                </a:solidFill>
                <a:latin typeface="Open Sans"/>
                <a:ea typeface="Open Sans"/>
                <a:cs typeface="Open Sans"/>
                <a:sym typeface="Open Sans"/>
              </a:rPr>
              <a:t>The Grail is not waiting to be found. It is waiting</a:t>
            </a:r>
            <a:r>
              <a:rPr lang="en-US" sz="1300">
                <a:solidFill>
                  <a:srgbClr val="FFFFFF"/>
                </a:solidFill>
                <a:latin typeface="Open Sans"/>
                <a:ea typeface="Open Sans"/>
                <a:cs typeface="Open Sans"/>
                <a:sym typeface="Open Sans"/>
              </a:rPr>
              <a:t> to awaken within us.</a:t>
            </a:r>
          </a:p>
        </p:txBody>
      </p:sp>
      <p:sp>
        <p:nvSpPr>
          <p:cNvPr name="TextBox 6" id="6"/>
          <p:cNvSpPr txBox="true"/>
          <p:nvPr/>
        </p:nvSpPr>
        <p:spPr>
          <a:xfrm rot="0">
            <a:off x="6344603" y="-203857"/>
            <a:ext cx="920831" cy="544670"/>
          </a:xfrm>
          <a:prstGeom prst="rect">
            <a:avLst/>
          </a:prstGeom>
        </p:spPr>
        <p:txBody>
          <a:bodyPr anchor="t" rtlCol="false" tIns="0" lIns="0" bIns="0" rIns="0">
            <a:spAutoFit/>
          </a:bodyPr>
          <a:lstStyle/>
          <a:p>
            <a:pPr algn="r">
              <a:lnSpc>
                <a:spcPts val="4877"/>
              </a:lnSpc>
            </a:pPr>
            <a:r>
              <a:rPr lang="en-US" sz="1950" spc="19">
                <a:solidFill>
                  <a:srgbClr val="FFFFFF"/>
                </a:solidFill>
                <a:latin typeface="Darker Grotesque"/>
                <a:ea typeface="Darker Grotesque"/>
                <a:cs typeface="Darker Grotesque"/>
                <a:sym typeface="Darker Grotesque"/>
              </a:rPr>
              <a:t>page 13</a:t>
            </a:r>
          </a:p>
        </p:txBody>
      </p:sp>
      <p:sp>
        <p:nvSpPr>
          <p:cNvPr name="TextBox 7" id="7"/>
          <p:cNvSpPr txBox="true"/>
          <p:nvPr/>
        </p:nvSpPr>
        <p:spPr>
          <a:xfrm rot="0">
            <a:off x="539193" y="-203857"/>
            <a:ext cx="920831" cy="544670"/>
          </a:xfrm>
          <a:prstGeom prst="rect">
            <a:avLst/>
          </a:prstGeom>
        </p:spPr>
        <p:txBody>
          <a:bodyPr anchor="t" rtlCol="false" tIns="0" lIns="0" bIns="0" rIns="0">
            <a:spAutoFit/>
          </a:bodyPr>
          <a:lstStyle/>
          <a:p>
            <a:pPr algn="l">
              <a:lnSpc>
                <a:spcPts val="4877"/>
              </a:lnSpc>
            </a:pPr>
            <a:r>
              <a:rPr lang="en-US" sz="1950" spc="19">
                <a:solidFill>
                  <a:srgbClr val="FFFFFF"/>
                </a:solidFill>
                <a:latin typeface="Darker Grotesque"/>
                <a:ea typeface="Darker Grotesque"/>
                <a:cs typeface="Darker Grotesque"/>
                <a:sym typeface="Darker Grotesque"/>
              </a:rPr>
              <a:t>Borcelle</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00000">
                <a:alpha val="100000"/>
              </a:srgbClr>
            </a:gs>
            <a:gs pos="100000">
              <a:srgbClr val="C89116">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3858730" y="455049"/>
            <a:ext cx="3414507" cy="5101096"/>
          </a:xfrm>
          <a:custGeom>
            <a:avLst/>
            <a:gdLst/>
            <a:ahLst/>
            <a:cxnLst/>
            <a:rect r="r" b="b" t="t" l="l"/>
            <a:pathLst>
              <a:path h="5101096" w="3414507">
                <a:moveTo>
                  <a:pt x="0" y="0"/>
                </a:moveTo>
                <a:lnTo>
                  <a:pt x="3414507" y="0"/>
                </a:lnTo>
                <a:lnTo>
                  <a:pt x="3414507" y="5101096"/>
                </a:lnTo>
                <a:lnTo>
                  <a:pt x="0" y="5101096"/>
                </a:lnTo>
                <a:lnTo>
                  <a:pt x="0" y="0"/>
                </a:lnTo>
                <a:close/>
              </a:path>
            </a:pathLst>
          </a:custGeom>
          <a:blipFill>
            <a:blip r:embed="rId2"/>
            <a:stretch>
              <a:fillRect l="0" t="-2850" r="0" b="-4248"/>
            </a:stretch>
          </a:blipFill>
        </p:spPr>
      </p:sp>
      <p:sp>
        <p:nvSpPr>
          <p:cNvPr name="TextBox 3" id="3"/>
          <p:cNvSpPr txBox="true"/>
          <p:nvPr/>
        </p:nvSpPr>
        <p:spPr>
          <a:xfrm rot="0">
            <a:off x="281754" y="516263"/>
            <a:ext cx="3433204" cy="1718945"/>
          </a:xfrm>
          <a:prstGeom prst="rect">
            <a:avLst/>
          </a:prstGeom>
        </p:spPr>
        <p:txBody>
          <a:bodyPr anchor="t" rtlCol="false" tIns="0" lIns="0" bIns="0" rIns="0">
            <a:spAutoFit/>
          </a:bodyPr>
          <a:lstStyle/>
          <a:p>
            <a:pPr algn="ctr">
              <a:lnSpc>
                <a:spcPts val="3079"/>
              </a:lnSpc>
            </a:pPr>
            <a:r>
              <a:rPr lang="en-US" sz="2199" b="true">
                <a:solidFill>
                  <a:srgbClr val="FFBD59"/>
                </a:solidFill>
                <a:latin typeface="Open Sans Bold"/>
                <a:ea typeface="Open Sans Bold"/>
                <a:cs typeface="Open Sans Bold"/>
                <a:sym typeface="Open Sans Bold"/>
              </a:rPr>
              <a:t>IF YOU ARE CHOSEN TO SURVIVE</a:t>
            </a:r>
          </a:p>
          <a:p>
            <a:pPr algn="ctr">
              <a:lnSpc>
                <a:spcPts val="2519"/>
              </a:lnSpc>
            </a:pPr>
            <a:r>
              <a:rPr lang="en-US" sz="1799" b="true">
                <a:solidFill>
                  <a:srgbClr val="FFBD59"/>
                </a:solidFill>
                <a:latin typeface="Open Sans Bold"/>
                <a:ea typeface="Open Sans Bold"/>
                <a:cs typeface="Open Sans Bold"/>
                <a:sym typeface="Open Sans Bold"/>
              </a:rPr>
              <a:t>AWARENESS </a:t>
            </a:r>
          </a:p>
          <a:p>
            <a:pPr algn="ctr">
              <a:lnSpc>
                <a:spcPts val="1680"/>
              </a:lnSpc>
            </a:pPr>
            <a:r>
              <a:rPr lang="en-US" sz="1200">
                <a:solidFill>
                  <a:srgbClr val="FFBD59"/>
                </a:solidFill>
                <a:latin typeface="Open Sans"/>
                <a:ea typeface="Open Sans"/>
                <a:cs typeface="Open Sans"/>
                <a:sym typeface="Open Sans"/>
              </a:rPr>
              <a:t>The Inner Trial</a:t>
            </a:r>
          </a:p>
          <a:p>
            <a:pPr algn="ctr">
              <a:lnSpc>
                <a:spcPts val="1680"/>
              </a:lnSpc>
            </a:pPr>
            <a:r>
              <a:rPr lang="en-US" sz="1200">
                <a:solidFill>
                  <a:srgbClr val="FFBD59"/>
                </a:solidFill>
                <a:latin typeface="Open Sans"/>
                <a:ea typeface="Open Sans"/>
                <a:cs typeface="Open Sans"/>
                <a:sym typeface="Open Sans"/>
              </a:rPr>
              <a:t>Visionary Metaphysical Fiction • Psychological</a:t>
            </a:r>
            <a:r>
              <a:rPr lang="en-US" sz="1200">
                <a:solidFill>
                  <a:srgbClr val="FFBD59"/>
                </a:solidFill>
                <a:latin typeface="Open Sans"/>
                <a:ea typeface="Open Sans"/>
                <a:cs typeface="Open Sans"/>
                <a:sym typeface="Open Sans"/>
              </a:rPr>
              <a:t> Thriller • Philosophical Epic</a:t>
            </a:r>
          </a:p>
        </p:txBody>
      </p:sp>
      <p:sp>
        <p:nvSpPr>
          <p:cNvPr name="TextBox 4" id="4"/>
          <p:cNvSpPr txBox="true"/>
          <p:nvPr/>
        </p:nvSpPr>
        <p:spPr>
          <a:xfrm rot="0">
            <a:off x="281754" y="2482415"/>
            <a:ext cx="3433204" cy="7933055"/>
          </a:xfrm>
          <a:prstGeom prst="rect">
            <a:avLst/>
          </a:prstGeom>
        </p:spPr>
        <p:txBody>
          <a:bodyPr anchor="t" rtlCol="false" tIns="0" lIns="0" bIns="0" rIns="0">
            <a:spAutoFit/>
          </a:bodyPr>
          <a:lstStyle/>
          <a:p>
            <a:pPr algn="l">
              <a:lnSpc>
                <a:spcPts val="2520"/>
              </a:lnSpc>
            </a:pPr>
            <a:r>
              <a:rPr lang="en-US" sz="1800" b="true">
                <a:solidFill>
                  <a:srgbClr val="FFBD59"/>
                </a:solidFill>
                <a:latin typeface="Open Sans Bold"/>
                <a:ea typeface="Open Sans Bold"/>
                <a:cs typeface="Open Sans Bold"/>
                <a:sym typeface="Open Sans Bold"/>
              </a:rPr>
              <a:t>Series Overview</a:t>
            </a:r>
          </a:p>
          <a:p>
            <a:pPr algn="l">
              <a:lnSpc>
                <a:spcPts val="1820"/>
              </a:lnSpc>
            </a:pPr>
            <a:r>
              <a:rPr lang="en-US" sz="1300">
                <a:solidFill>
                  <a:srgbClr val="FFFFFF"/>
                </a:solidFill>
                <a:latin typeface="Open Sans"/>
                <a:ea typeface="Open Sans"/>
                <a:cs typeface="Open Sans"/>
                <a:sym typeface="Open Sans"/>
              </a:rPr>
              <a:t>The Grail has been revealed.</a:t>
            </a:r>
          </a:p>
          <a:p>
            <a:pPr algn="l">
              <a:lnSpc>
                <a:spcPts val="1820"/>
              </a:lnSpc>
            </a:pPr>
            <a:r>
              <a:rPr lang="en-US" sz="1300">
                <a:solidFill>
                  <a:srgbClr val="FFFFFF"/>
                </a:solidFill>
                <a:latin typeface="Open Sans"/>
                <a:ea typeface="Open Sans"/>
                <a:cs typeface="Open Sans"/>
                <a:sym typeface="Open Sans"/>
              </a:rPr>
              <a:t>Now comes the price of awakening.</a:t>
            </a:r>
          </a:p>
          <a:p>
            <a:pPr algn="l">
              <a:lnSpc>
                <a:spcPts val="1820"/>
              </a:lnSpc>
            </a:pPr>
            <a:r>
              <a:rPr lang="en-US" sz="1300">
                <a:solidFill>
                  <a:srgbClr val="FFFFFF"/>
                </a:solidFill>
                <a:latin typeface="Open Sans"/>
                <a:ea typeface="Open Sans"/>
                <a:cs typeface="Open Sans"/>
                <a:sym typeface="Open Sans"/>
              </a:rPr>
              <a:t>After uncovering the greatest spiritual mystery of human history, Melina and Nathaniel discover that enlightenment is not a reward—it is a trial.</a:t>
            </a:r>
          </a:p>
          <a:p>
            <a:pPr algn="l">
              <a:lnSpc>
                <a:spcPts val="1820"/>
              </a:lnSpc>
            </a:pPr>
            <a:r>
              <a:rPr lang="en-US" sz="1300">
                <a:solidFill>
                  <a:srgbClr val="FFFFFF"/>
                </a:solidFill>
                <a:latin typeface="Open Sans"/>
                <a:ea typeface="Open Sans"/>
                <a:cs typeface="Open Sans"/>
                <a:sym typeface="Open Sans"/>
              </a:rPr>
              <a:t>The battle is no longer against a collapsing civilization.</a:t>
            </a:r>
          </a:p>
          <a:p>
            <a:pPr algn="l">
              <a:lnSpc>
                <a:spcPts val="1820"/>
              </a:lnSpc>
            </a:pPr>
            <a:r>
              <a:rPr lang="en-US" sz="1300">
                <a:solidFill>
                  <a:srgbClr val="FFFFFF"/>
                </a:solidFill>
                <a:latin typeface="Open Sans"/>
                <a:ea typeface="Open Sans"/>
                <a:cs typeface="Open Sans"/>
                <a:sym typeface="Open Sans"/>
              </a:rPr>
              <a:t>It is against fear, power, memory, ego, and the deepest illusions of the human mind.</a:t>
            </a:r>
          </a:p>
          <a:p>
            <a:pPr algn="l">
              <a:lnSpc>
                <a:spcPts val="1820"/>
              </a:lnSpc>
            </a:pPr>
            <a:r>
              <a:rPr lang="en-US" sz="1300">
                <a:solidFill>
                  <a:srgbClr val="FFFFFF"/>
                </a:solidFill>
                <a:latin typeface="Open Sans"/>
                <a:ea typeface="Open Sans"/>
                <a:cs typeface="Open Sans"/>
                <a:sym typeface="Open Sans"/>
              </a:rPr>
              <a:t>Reality itself begins to dissolve as consciousness becomes the true battlefield.</a:t>
            </a:r>
          </a:p>
          <a:p>
            <a:pPr algn="l">
              <a:lnSpc>
                <a:spcPts val="2520"/>
              </a:lnSpc>
            </a:pPr>
            <a:r>
              <a:rPr lang="en-US" sz="1800" b="true">
                <a:solidFill>
                  <a:srgbClr val="FFBD59"/>
                </a:solidFill>
                <a:latin typeface="Open Sans Bold"/>
                <a:ea typeface="Open Sans Bold"/>
                <a:cs typeface="Open Sans Bold"/>
                <a:sym typeface="Open Sans Bold"/>
              </a:rPr>
              <a:t>About the Novel</a:t>
            </a:r>
          </a:p>
          <a:p>
            <a:pPr algn="l">
              <a:lnSpc>
                <a:spcPts val="1820"/>
              </a:lnSpc>
            </a:pPr>
            <a:r>
              <a:rPr lang="en-US" sz="1300">
                <a:solidFill>
                  <a:srgbClr val="FFFFFF"/>
                </a:solidFill>
                <a:latin typeface="Open Sans"/>
                <a:ea typeface="Open Sans"/>
                <a:cs typeface="Open Sans"/>
                <a:sym typeface="Open Sans"/>
              </a:rPr>
              <a:t>AWARENESS: The Inner Trial explores the most difficult journey of all—the confrontation with oneself.</a:t>
            </a:r>
          </a:p>
          <a:p>
            <a:pPr algn="l">
              <a:lnSpc>
                <a:spcPts val="1820"/>
              </a:lnSpc>
            </a:pPr>
            <a:r>
              <a:rPr lang="en-US" sz="1300">
                <a:solidFill>
                  <a:srgbClr val="FFFFFF"/>
                </a:solidFill>
                <a:latin typeface="Open Sans"/>
                <a:ea typeface="Open Sans"/>
                <a:cs typeface="Open Sans"/>
                <a:sym typeface="Open Sans"/>
              </a:rPr>
              <a:t>Nathaniel must face the consequences of his former allegiance to a powerful secret order whose philosophy valued intellect above compassion. Every belief that once</a:t>
            </a:r>
            <a:r>
              <a:rPr lang="en-US" sz="1300">
                <a:solidFill>
                  <a:srgbClr val="FFFFFF"/>
                </a:solidFill>
                <a:latin typeface="Open Sans"/>
                <a:ea typeface="Open Sans"/>
                <a:cs typeface="Open Sans"/>
                <a:sym typeface="Open Sans"/>
              </a:rPr>
              <a:t> defined him is dismantled as he discovers that true enlightenment cannot be achieved through control, knowledge, or power alone.</a:t>
            </a:r>
          </a:p>
          <a:p>
            <a:pPr algn="l">
              <a:lnSpc>
                <a:spcPts val="1820"/>
              </a:lnSpc>
            </a:pPr>
            <a:r>
              <a:rPr lang="en-US" sz="1300">
                <a:solidFill>
                  <a:srgbClr val="FFFFFF"/>
                </a:solidFill>
                <a:latin typeface="Open Sans"/>
                <a:ea typeface="Open Sans"/>
                <a:cs typeface="Open Sans"/>
                <a:sym typeface="Open Sans"/>
              </a:rPr>
              <a:t>Meanwhile Melina becomes far more than a companion. She emerges as the catalyst of transformation—the living embodiment of unconditional love capable of awakening what knowledge alone never could.</a:t>
            </a:r>
          </a:p>
          <a:p>
            <a:pPr algn="l">
              <a:lnSpc>
                <a:spcPts val="1820"/>
              </a:lnSpc>
            </a:pPr>
            <a:r>
              <a:rPr lang="en-US" sz="1300">
                <a:solidFill>
                  <a:srgbClr val="FFFFFF"/>
                </a:solidFill>
                <a:latin typeface="Open Sans"/>
                <a:ea typeface="Open Sans"/>
                <a:cs typeface="Open Sans"/>
                <a:sym typeface="Open Sans"/>
              </a:rPr>
              <a:t>As civilization struggles to rebuild after global catastrophe, humanity faces an even greater question:</a:t>
            </a:r>
          </a:p>
          <a:p>
            <a:pPr algn="l">
              <a:lnSpc>
                <a:spcPts val="1820"/>
              </a:lnSpc>
            </a:pPr>
            <a:r>
              <a:rPr lang="en-US" sz="1300">
                <a:solidFill>
                  <a:srgbClr val="FFFFFF"/>
                </a:solidFill>
                <a:latin typeface="Open Sans"/>
                <a:ea typeface="Open Sans"/>
                <a:cs typeface="Open Sans"/>
                <a:sym typeface="Open Sans"/>
              </a:rPr>
              <a:t>Can consciousness evolve before history repeats itself?</a:t>
            </a:r>
          </a:p>
        </p:txBody>
      </p:sp>
      <p:sp>
        <p:nvSpPr>
          <p:cNvPr name="TextBox 5" id="5"/>
          <p:cNvSpPr txBox="true"/>
          <p:nvPr/>
        </p:nvSpPr>
        <p:spPr>
          <a:xfrm rot="0">
            <a:off x="3858730" y="5527570"/>
            <a:ext cx="3414507" cy="4914900"/>
          </a:xfrm>
          <a:prstGeom prst="rect">
            <a:avLst/>
          </a:prstGeom>
        </p:spPr>
        <p:txBody>
          <a:bodyPr anchor="t" rtlCol="false" tIns="0" lIns="0" bIns="0" rIns="0">
            <a:spAutoFit/>
          </a:bodyPr>
          <a:lstStyle/>
          <a:p>
            <a:pPr algn="r">
              <a:lnSpc>
                <a:spcPts val="2520"/>
              </a:lnSpc>
            </a:pPr>
            <a:r>
              <a:rPr lang="en-US" sz="1800" b="true">
                <a:solidFill>
                  <a:srgbClr val="FFFFFF"/>
                </a:solidFill>
                <a:latin typeface="Open Sans Bold"/>
                <a:ea typeface="Open Sans Bold"/>
                <a:cs typeface="Open Sans Bold"/>
                <a:sym typeface="Open Sans Bold"/>
              </a:rPr>
              <a:t>Key Themes</a:t>
            </a:r>
          </a:p>
          <a:p>
            <a:pPr algn="r">
              <a:lnSpc>
                <a:spcPts val="1680"/>
              </a:lnSpc>
            </a:pPr>
            <a:r>
              <a:rPr lang="en-US" sz="1200">
                <a:solidFill>
                  <a:srgbClr val="FFFFFF"/>
                </a:solidFill>
                <a:latin typeface="Open Sans"/>
                <a:ea typeface="Open Sans"/>
                <a:cs typeface="Open Sans"/>
                <a:sym typeface="Open Sans"/>
              </a:rPr>
              <a:t>Inner awakening and self-transformation</a:t>
            </a:r>
          </a:p>
          <a:p>
            <a:pPr algn="r">
              <a:lnSpc>
                <a:spcPts val="1680"/>
              </a:lnSpc>
            </a:pPr>
            <a:r>
              <a:rPr lang="en-US" sz="1200">
                <a:solidFill>
                  <a:srgbClr val="FFFFFF"/>
                </a:solidFill>
                <a:latin typeface="Open Sans"/>
                <a:ea typeface="Open Sans"/>
                <a:cs typeface="Open Sans"/>
                <a:sym typeface="Open Sans"/>
              </a:rPr>
              <a:t>Consciousness as the next stage of evolution</a:t>
            </a:r>
          </a:p>
          <a:p>
            <a:pPr algn="r">
              <a:lnSpc>
                <a:spcPts val="1680"/>
              </a:lnSpc>
            </a:pPr>
            <a:r>
              <a:rPr lang="en-US" sz="1200">
                <a:solidFill>
                  <a:srgbClr val="FFFFFF"/>
                </a:solidFill>
                <a:latin typeface="Open Sans"/>
                <a:ea typeface="Open Sans"/>
                <a:cs typeface="Open Sans"/>
                <a:sym typeface="Open Sans"/>
              </a:rPr>
              <a:t>Love versus control</a:t>
            </a:r>
          </a:p>
          <a:p>
            <a:pPr algn="r">
              <a:lnSpc>
                <a:spcPts val="1680"/>
              </a:lnSpc>
            </a:pPr>
            <a:r>
              <a:rPr lang="en-US" sz="1200">
                <a:solidFill>
                  <a:srgbClr val="FFFFFF"/>
                </a:solidFill>
                <a:latin typeface="Open Sans"/>
                <a:ea typeface="Open Sans"/>
                <a:cs typeface="Open Sans"/>
                <a:sym typeface="Open Sans"/>
              </a:rPr>
              <a:t>The illusion of power</a:t>
            </a:r>
          </a:p>
          <a:p>
            <a:pPr algn="r">
              <a:lnSpc>
                <a:spcPts val="1680"/>
              </a:lnSpc>
            </a:pPr>
            <a:r>
              <a:rPr lang="en-US" sz="1200">
                <a:solidFill>
                  <a:srgbClr val="FFFFFF"/>
                </a:solidFill>
                <a:latin typeface="Open Sans"/>
                <a:ea typeface="Open Sans"/>
                <a:cs typeface="Open Sans"/>
                <a:sym typeface="Open Sans"/>
              </a:rPr>
              <a:t>Psychology, memory and identity</a:t>
            </a:r>
          </a:p>
          <a:p>
            <a:pPr algn="r">
              <a:lnSpc>
                <a:spcPts val="1680"/>
              </a:lnSpc>
            </a:pPr>
            <a:r>
              <a:rPr lang="en-US" sz="1200">
                <a:solidFill>
                  <a:srgbClr val="FFFFFF"/>
                </a:solidFill>
                <a:latin typeface="Open Sans"/>
                <a:ea typeface="Open Sans"/>
                <a:cs typeface="Open Sans"/>
                <a:sym typeface="Open Sans"/>
              </a:rPr>
              <a:t>Ancient wisdom and future civilization</a:t>
            </a:r>
          </a:p>
          <a:p>
            <a:pPr algn="r">
              <a:lnSpc>
                <a:spcPts val="1680"/>
              </a:lnSpc>
            </a:pPr>
            <a:r>
              <a:rPr lang="en-US" sz="1200">
                <a:solidFill>
                  <a:srgbClr val="FFFFFF"/>
                </a:solidFill>
                <a:latin typeface="Open Sans"/>
                <a:ea typeface="Open Sans"/>
                <a:cs typeface="Open Sans"/>
                <a:sym typeface="Open Sans"/>
              </a:rPr>
              <a:t>Spiritual freedom</a:t>
            </a:r>
          </a:p>
          <a:p>
            <a:pPr algn="r">
              <a:lnSpc>
                <a:spcPts val="1680"/>
              </a:lnSpc>
            </a:pPr>
            <a:r>
              <a:rPr lang="en-US" sz="1200">
                <a:solidFill>
                  <a:srgbClr val="FFFFFF"/>
                </a:solidFill>
                <a:latin typeface="Open Sans"/>
                <a:ea typeface="Open Sans"/>
                <a:cs typeface="Open Sans"/>
                <a:sym typeface="Open Sans"/>
              </a:rPr>
              <a:t>Rebirth after collapse</a:t>
            </a:r>
          </a:p>
          <a:p>
            <a:pPr algn="r">
              <a:lnSpc>
                <a:spcPts val="2520"/>
              </a:lnSpc>
            </a:pPr>
            <a:r>
              <a:rPr lang="en-US" sz="1800" b="true">
                <a:solidFill>
                  <a:srgbClr val="FFFFFF"/>
                </a:solidFill>
                <a:latin typeface="Open Sans Bold"/>
                <a:ea typeface="Open Sans Bold"/>
                <a:cs typeface="Open Sans Bold"/>
                <a:sym typeface="Open Sans Bold"/>
              </a:rPr>
              <a:t>Literary Positioning</a:t>
            </a:r>
          </a:p>
          <a:p>
            <a:pPr algn="r">
              <a:lnSpc>
                <a:spcPts val="1680"/>
              </a:lnSpc>
            </a:pPr>
            <a:r>
              <a:rPr lang="en-US" sz="1200">
                <a:solidFill>
                  <a:srgbClr val="FFFFFF"/>
                </a:solidFill>
                <a:latin typeface="Open Sans"/>
                <a:ea typeface="Open Sans"/>
                <a:cs typeface="Open Sans"/>
                <a:sym typeface="Open Sans"/>
              </a:rPr>
              <a:t>Blending visionary fiction, psychological depth, speculative philosophy, and post-apocalyptic storytelling, AWARENESS examines</a:t>
            </a:r>
            <a:r>
              <a:rPr lang="en-US" sz="1200">
                <a:solidFill>
                  <a:srgbClr val="FFFFFF"/>
                </a:solidFill>
                <a:latin typeface="Open Sans"/>
                <a:ea typeface="Open Sans"/>
                <a:cs typeface="Open Sans"/>
                <a:sym typeface="Open Sans"/>
              </a:rPr>
              <a:t> the inner architecture of consciousness rather than the external collapse of civilization.</a:t>
            </a:r>
          </a:p>
          <a:p>
            <a:pPr algn="r">
              <a:lnSpc>
                <a:spcPts val="1680"/>
              </a:lnSpc>
            </a:pPr>
            <a:r>
              <a:rPr lang="en-US" sz="1200">
                <a:solidFill>
                  <a:srgbClr val="FFFFFF"/>
                </a:solidFill>
                <a:latin typeface="Open Sans"/>
                <a:ea typeface="Open Sans"/>
                <a:cs typeface="Open Sans"/>
                <a:sym typeface="Open Sans"/>
              </a:rPr>
              <a:t>The novel explores whether humanity's greatest revolution will not be technological—but spiritual.</a:t>
            </a:r>
          </a:p>
          <a:p>
            <a:pPr algn="r">
              <a:lnSpc>
                <a:spcPts val="2520"/>
              </a:lnSpc>
            </a:pPr>
            <a:r>
              <a:rPr lang="en-US" b="true" sz="1800">
                <a:solidFill>
                  <a:srgbClr val="FFFFFF"/>
                </a:solidFill>
                <a:latin typeface="Open Sans Bold"/>
                <a:ea typeface="Open Sans Bold"/>
                <a:cs typeface="Open Sans Bold"/>
                <a:sym typeface="Open Sans Bold"/>
              </a:rPr>
              <a:t>Tagline</a:t>
            </a:r>
          </a:p>
          <a:p>
            <a:pPr algn="r">
              <a:lnSpc>
                <a:spcPts val="1680"/>
              </a:lnSpc>
            </a:pPr>
            <a:r>
              <a:rPr lang="en-US" sz="1200">
                <a:solidFill>
                  <a:srgbClr val="FFFFFF"/>
                </a:solidFill>
                <a:latin typeface="Open Sans"/>
                <a:ea typeface="Open Sans"/>
                <a:cs typeface="Open Sans"/>
                <a:sym typeface="Open Sans"/>
              </a:rPr>
              <a:t>The greatest apocalypse is not the end of the world. It is the moment we awaken to ourselves.</a:t>
            </a:r>
          </a:p>
        </p:txBody>
      </p:sp>
      <p:sp>
        <p:nvSpPr>
          <p:cNvPr name="TextBox 6" id="6"/>
          <p:cNvSpPr txBox="true"/>
          <p:nvPr/>
        </p:nvSpPr>
        <p:spPr>
          <a:xfrm rot="0">
            <a:off x="6343584" y="-174593"/>
            <a:ext cx="920831" cy="544670"/>
          </a:xfrm>
          <a:prstGeom prst="rect">
            <a:avLst/>
          </a:prstGeom>
        </p:spPr>
        <p:txBody>
          <a:bodyPr anchor="t" rtlCol="false" tIns="0" lIns="0" bIns="0" rIns="0">
            <a:spAutoFit/>
          </a:bodyPr>
          <a:lstStyle/>
          <a:p>
            <a:pPr algn="r">
              <a:lnSpc>
                <a:spcPts val="4877"/>
              </a:lnSpc>
            </a:pPr>
            <a:r>
              <a:rPr lang="en-US" sz="1950" spc="19">
                <a:solidFill>
                  <a:srgbClr val="FFFFFF"/>
                </a:solidFill>
                <a:latin typeface="Darker Grotesque"/>
                <a:ea typeface="Darker Grotesque"/>
                <a:cs typeface="Darker Grotesque"/>
                <a:sym typeface="Darker Grotesque"/>
              </a:rPr>
              <a:t>page 14</a:t>
            </a:r>
          </a:p>
        </p:txBody>
      </p:sp>
      <p:sp>
        <p:nvSpPr>
          <p:cNvPr name="TextBox 7" id="7"/>
          <p:cNvSpPr txBox="true"/>
          <p:nvPr/>
        </p:nvSpPr>
        <p:spPr>
          <a:xfrm rot="0">
            <a:off x="625916" y="-154663"/>
            <a:ext cx="920831" cy="544670"/>
          </a:xfrm>
          <a:prstGeom prst="rect">
            <a:avLst/>
          </a:prstGeom>
        </p:spPr>
        <p:txBody>
          <a:bodyPr anchor="t" rtlCol="false" tIns="0" lIns="0" bIns="0" rIns="0">
            <a:spAutoFit/>
          </a:bodyPr>
          <a:lstStyle/>
          <a:p>
            <a:pPr algn="l">
              <a:lnSpc>
                <a:spcPts val="4877"/>
              </a:lnSpc>
            </a:pPr>
            <a:r>
              <a:rPr lang="en-US" sz="1950" spc="19">
                <a:solidFill>
                  <a:srgbClr val="FFFFFF"/>
                </a:solidFill>
                <a:latin typeface="Darker Grotesque"/>
                <a:ea typeface="Darker Grotesque"/>
                <a:cs typeface="Darker Grotesque"/>
                <a:sym typeface="Darker Grotesque"/>
              </a:rPr>
              <a:t>Borcelle</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00000">
                <a:alpha val="100000"/>
              </a:srgbClr>
            </a:gs>
            <a:gs pos="100000">
              <a:srgbClr val="C89116">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3855105" y="458663"/>
            <a:ext cx="3363724" cy="5104144"/>
          </a:xfrm>
          <a:custGeom>
            <a:avLst/>
            <a:gdLst/>
            <a:ahLst/>
            <a:cxnLst/>
            <a:rect r="r" b="b" t="t" l="l"/>
            <a:pathLst>
              <a:path h="5104144" w="3363724">
                <a:moveTo>
                  <a:pt x="0" y="0"/>
                </a:moveTo>
                <a:lnTo>
                  <a:pt x="3363724" y="0"/>
                </a:lnTo>
                <a:lnTo>
                  <a:pt x="3363724" y="5104144"/>
                </a:lnTo>
                <a:lnTo>
                  <a:pt x="0" y="5104144"/>
                </a:lnTo>
                <a:lnTo>
                  <a:pt x="0" y="0"/>
                </a:lnTo>
                <a:close/>
              </a:path>
            </a:pathLst>
          </a:custGeom>
          <a:blipFill>
            <a:blip r:embed="rId2"/>
            <a:stretch>
              <a:fillRect l="-644" t="0" r="-1933" b="-1401"/>
            </a:stretch>
          </a:blipFill>
        </p:spPr>
      </p:sp>
      <p:sp>
        <p:nvSpPr>
          <p:cNvPr name="TextBox 3" id="3"/>
          <p:cNvSpPr txBox="true"/>
          <p:nvPr/>
        </p:nvSpPr>
        <p:spPr>
          <a:xfrm rot="0">
            <a:off x="238638" y="420563"/>
            <a:ext cx="3541362" cy="1652270"/>
          </a:xfrm>
          <a:prstGeom prst="rect">
            <a:avLst/>
          </a:prstGeom>
        </p:spPr>
        <p:txBody>
          <a:bodyPr anchor="t" rtlCol="false" tIns="0" lIns="0" bIns="0" rIns="0">
            <a:spAutoFit/>
          </a:bodyPr>
          <a:lstStyle/>
          <a:p>
            <a:pPr algn="ctr">
              <a:lnSpc>
                <a:spcPts val="3079"/>
              </a:lnSpc>
            </a:pPr>
            <a:r>
              <a:rPr lang="en-US" sz="2199" b="true">
                <a:solidFill>
                  <a:srgbClr val="FFBD59"/>
                </a:solidFill>
                <a:latin typeface="Open Sans Bold"/>
                <a:ea typeface="Open Sans Bold"/>
                <a:cs typeface="Open Sans Bold"/>
                <a:sym typeface="Open Sans Bold"/>
              </a:rPr>
              <a:t>IF YOU ARE CHOSEN TO SURVIVE</a:t>
            </a:r>
          </a:p>
          <a:p>
            <a:pPr algn="ctr">
              <a:lnSpc>
                <a:spcPts val="1960"/>
              </a:lnSpc>
            </a:pPr>
            <a:r>
              <a:rPr lang="en-US" sz="1400" b="true">
                <a:solidFill>
                  <a:srgbClr val="FFBD59"/>
                </a:solidFill>
                <a:latin typeface="Open Sans Bold"/>
                <a:ea typeface="Open Sans Bold"/>
                <a:cs typeface="Open Sans Bold"/>
                <a:sym typeface="Open Sans Bold"/>
              </a:rPr>
              <a:t>THE</a:t>
            </a:r>
            <a:r>
              <a:rPr lang="en-US" b="true" sz="1400">
                <a:solidFill>
                  <a:srgbClr val="FFBD59"/>
                </a:solidFill>
                <a:latin typeface="Open Sans Bold"/>
                <a:ea typeface="Open Sans Bold"/>
                <a:cs typeface="Open Sans Bold"/>
                <a:sym typeface="Open Sans Bold"/>
              </a:rPr>
              <a:t> QUANTUM CODE OF ESSENCE</a:t>
            </a:r>
          </a:p>
          <a:p>
            <a:pPr algn="ctr">
              <a:lnSpc>
                <a:spcPts val="1680"/>
              </a:lnSpc>
            </a:pPr>
            <a:r>
              <a:rPr lang="en-US" sz="1200">
                <a:solidFill>
                  <a:srgbClr val="FFBD59"/>
                </a:solidFill>
                <a:latin typeface="Open Sans"/>
                <a:ea typeface="Open Sans"/>
                <a:cs typeface="Open Sans"/>
                <a:sym typeface="Open Sans"/>
              </a:rPr>
              <a:t>DNA, Memory &amp; Destiny</a:t>
            </a:r>
          </a:p>
          <a:p>
            <a:pPr algn="ctr">
              <a:lnSpc>
                <a:spcPts val="1680"/>
              </a:lnSpc>
            </a:pPr>
            <a:r>
              <a:rPr lang="en-US" sz="1200">
                <a:solidFill>
                  <a:srgbClr val="FFBD59"/>
                </a:solidFill>
                <a:latin typeface="Open Sans"/>
                <a:ea typeface="Open Sans"/>
                <a:cs typeface="Open Sans"/>
                <a:sym typeface="Open Sans"/>
              </a:rPr>
              <a:t>Visionary Science Fantasy • Metaphysical Fiction • Philosophical Epic</a:t>
            </a:r>
          </a:p>
        </p:txBody>
      </p:sp>
      <p:sp>
        <p:nvSpPr>
          <p:cNvPr name="TextBox 4" id="4"/>
          <p:cNvSpPr txBox="true"/>
          <p:nvPr/>
        </p:nvSpPr>
        <p:spPr>
          <a:xfrm rot="0">
            <a:off x="247766" y="2445999"/>
            <a:ext cx="3532234" cy="7933055"/>
          </a:xfrm>
          <a:prstGeom prst="rect">
            <a:avLst/>
          </a:prstGeom>
        </p:spPr>
        <p:txBody>
          <a:bodyPr anchor="t" rtlCol="false" tIns="0" lIns="0" bIns="0" rIns="0">
            <a:spAutoFit/>
          </a:bodyPr>
          <a:lstStyle/>
          <a:p>
            <a:pPr algn="l">
              <a:lnSpc>
                <a:spcPts val="2520"/>
              </a:lnSpc>
            </a:pPr>
            <a:r>
              <a:rPr lang="en-US" sz="1800" b="true">
                <a:solidFill>
                  <a:srgbClr val="FFBD59"/>
                </a:solidFill>
                <a:latin typeface="Open Sans Bold"/>
                <a:ea typeface="Open Sans Bold"/>
                <a:cs typeface="Open Sans Bold"/>
                <a:sym typeface="Open Sans Bold"/>
              </a:rPr>
              <a:t>Series Overview</a:t>
            </a:r>
          </a:p>
          <a:p>
            <a:pPr algn="l">
              <a:lnSpc>
                <a:spcPts val="1820"/>
              </a:lnSpc>
            </a:pPr>
            <a:r>
              <a:rPr lang="en-US" sz="1300">
                <a:solidFill>
                  <a:srgbClr val="FFFFFF"/>
                </a:solidFill>
                <a:latin typeface="Open Sans"/>
                <a:ea typeface="Open Sans"/>
                <a:cs typeface="Open Sans"/>
                <a:sym typeface="Open Sans"/>
              </a:rPr>
              <a:t>The Grail has become consciousness.</a:t>
            </a:r>
          </a:p>
          <a:p>
            <a:pPr algn="l">
              <a:lnSpc>
                <a:spcPts val="1820"/>
              </a:lnSpc>
            </a:pPr>
            <a:r>
              <a:rPr lang="en-US" sz="1300">
                <a:solidFill>
                  <a:srgbClr val="FFFFFF"/>
                </a:solidFill>
                <a:latin typeface="Open Sans"/>
                <a:ea typeface="Open Sans"/>
                <a:cs typeface="Open Sans"/>
                <a:sym typeface="Open Sans"/>
              </a:rPr>
              <a:t>Now consciousness becomes creation.</a:t>
            </a:r>
          </a:p>
          <a:p>
            <a:pPr algn="l">
              <a:lnSpc>
                <a:spcPts val="1820"/>
              </a:lnSpc>
            </a:pPr>
            <a:r>
              <a:rPr lang="en-US" sz="1300">
                <a:solidFill>
                  <a:srgbClr val="FFFFFF"/>
                </a:solidFill>
                <a:latin typeface="Open Sans"/>
                <a:ea typeface="Open Sans"/>
                <a:cs typeface="Open Sans"/>
                <a:sym typeface="Open Sans"/>
              </a:rPr>
              <a:t>The old world has disappeared—not through destruction, but through</a:t>
            </a:r>
            <a:r>
              <a:rPr lang="en-US" sz="1300">
                <a:solidFill>
                  <a:srgbClr val="FFFFFF"/>
                </a:solidFill>
                <a:latin typeface="Open Sans"/>
                <a:ea typeface="Open Sans"/>
                <a:cs typeface="Open Sans"/>
                <a:sym typeface="Open Sans"/>
              </a:rPr>
              <a:t> transformation.</a:t>
            </a:r>
          </a:p>
          <a:p>
            <a:pPr algn="l">
              <a:lnSpc>
                <a:spcPts val="1820"/>
              </a:lnSpc>
            </a:pPr>
            <a:r>
              <a:rPr lang="en-US" sz="1300">
                <a:solidFill>
                  <a:srgbClr val="FFFFFF"/>
                </a:solidFill>
                <a:latin typeface="Open Sans"/>
                <a:ea typeface="Open Sans"/>
                <a:cs typeface="Open Sans"/>
                <a:sym typeface="Open Sans"/>
              </a:rPr>
              <a:t>Reality itself has been rewritten.</a:t>
            </a:r>
          </a:p>
          <a:p>
            <a:pPr algn="l">
              <a:lnSpc>
                <a:spcPts val="1820"/>
              </a:lnSpc>
            </a:pPr>
            <a:r>
              <a:rPr lang="en-US" sz="1300">
                <a:solidFill>
                  <a:srgbClr val="FFFFFF"/>
                </a:solidFill>
                <a:latin typeface="Open Sans"/>
                <a:ea typeface="Open Sans"/>
                <a:cs typeface="Open Sans"/>
                <a:sym typeface="Open Sans"/>
              </a:rPr>
              <a:t>On an untouched shore, Melina and Nathaniel begin rebuilding civilization from nothing. But survival is only the first challenge. Hidden beneath the Earth lies an ancient code capable of reconnecting humanity with the deepest architecture of existence.</a:t>
            </a:r>
          </a:p>
          <a:p>
            <a:pPr algn="l">
              <a:lnSpc>
                <a:spcPts val="1820"/>
              </a:lnSpc>
            </a:pPr>
            <a:r>
              <a:rPr lang="en-US" sz="1300">
                <a:solidFill>
                  <a:srgbClr val="FFFFFF"/>
                </a:solidFill>
                <a:latin typeface="Open Sans"/>
                <a:ea typeface="Open Sans"/>
                <a:cs typeface="Open Sans"/>
                <a:sym typeface="Open Sans"/>
              </a:rPr>
              <a:t>The greatest mystery is no longer history.</a:t>
            </a:r>
          </a:p>
          <a:p>
            <a:pPr algn="l">
              <a:lnSpc>
                <a:spcPts val="1820"/>
              </a:lnSpc>
            </a:pPr>
            <a:r>
              <a:rPr lang="en-US" sz="1300">
                <a:solidFill>
                  <a:srgbClr val="FFFFFF"/>
                </a:solidFill>
                <a:latin typeface="Open Sans"/>
                <a:ea typeface="Open Sans"/>
                <a:cs typeface="Open Sans"/>
                <a:sym typeface="Open Sans"/>
              </a:rPr>
              <a:t>It is the code within life itself.</a:t>
            </a:r>
          </a:p>
          <a:p>
            <a:pPr algn="l">
              <a:lnSpc>
                <a:spcPts val="2520"/>
              </a:lnSpc>
            </a:pPr>
            <a:r>
              <a:rPr lang="en-US" sz="1800" b="true">
                <a:solidFill>
                  <a:srgbClr val="FFBD59"/>
                </a:solidFill>
                <a:latin typeface="Open Sans Bold"/>
                <a:ea typeface="Open Sans Bold"/>
                <a:cs typeface="Open Sans Bold"/>
                <a:sym typeface="Open Sans Bold"/>
              </a:rPr>
              <a:t>About the Novel</a:t>
            </a:r>
          </a:p>
          <a:p>
            <a:pPr algn="l">
              <a:lnSpc>
                <a:spcPts val="1820"/>
              </a:lnSpc>
            </a:pPr>
            <a:r>
              <a:rPr lang="en-US" sz="1300">
                <a:solidFill>
                  <a:srgbClr val="FFFFFF"/>
                </a:solidFill>
                <a:latin typeface="Open Sans"/>
                <a:ea typeface="Open Sans"/>
                <a:cs typeface="Open Sans"/>
                <a:sym typeface="Open Sans"/>
              </a:rPr>
              <a:t>The Quantum Code of Essence explores the possibility that consciousness, memory, energy and matter are different expressions of the same universal intelligence.</a:t>
            </a:r>
          </a:p>
          <a:p>
            <a:pPr algn="l">
              <a:lnSpc>
                <a:spcPts val="1820"/>
              </a:lnSpc>
            </a:pPr>
            <a:r>
              <a:rPr lang="en-US" sz="1300">
                <a:solidFill>
                  <a:srgbClr val="FFFFFF"/>
                </a:solidFill>
                <a:latin typeface="Open Sans"/>
                <a:ea typeface="Open Sans"/>
                <a:cs typeface="Open Sans"/>
                <a:sym typeface="Open Sans"/>
              </a:rPr>
              <a:t>As humanity starts over, every discovery reshapes the meaning of evolution itself.</a:t>
            </a:r>
          </a:p>
          <a:p>
            <a:pPr algn="l">
              <a:lnSpc>
                <a:spcPts val="1820"/>
              </a:lnSpc>
            </a:pPr>
            <a:r>
              <a:rPr lang="en-US" sz="1300">
                <a:solidFill>
                  <a:srgbClr val="FFFFFF"/>
                </a:solidFill>
                <a:latin typeface="Open Sans"/>
                <a:ea typeface="Open Sans"/>
                <a:cs typeface="Open Sans"/>
                <a:sym typeface="Open Sans"/>
              </a:rPr>
              <a:t>Ancient structures awaken.</a:t>
            </a:r>
          </a:p>
          <a:p>
            <a:pPr algn="l">
              <a:lnSpc>
                <a:spcPts val="1820"/>
              </a:lnSpc>
            </a:pPr>
            <a:r>
              <a:rPr lang="en-US" sz="1300">
                <a:solidFill>
                  <a:srgbClr val="FFFFFF"/>
                </a:solidFill>
                <a:latin typeface="Open Sans"/>
                <a:ea typeface="Open Sans"/>
                <a:cs typeface="Open Sans"/>
                <a:sym typeface="Open Sans"/>
              </a:rPr>
              <a:t>Forgotten knowledge returns.</a:t>
            </a:r>
          </a:p>
          <a:p>
            <a:pPr algn="l">
              <a:lnSpc>
                <a:spcPts val="1820"/>
              </a:lnSpc>
            </a:pPr>
            <a:r>
              <a:rPr lang="en-US" sz="1300">
                <a:solidFill>
                  <a:srgbClr val="FFFFFF"/>
                </a:solidFill>
                <a:latin typeface="Open Sans"/>
                <a:ea typeface="Open Sans"/>
                <a:cs typeface="Open Sans"/>
                <a:sym typeface="Open Sans"/>
              </a:rPr>
              <a:t>The Grail becomes a living frequency rather than an artifact.</a:t>
            </a:r>
          </a:p>
          <a:p>
            <a:pPr algn="l">
              <a:lnSpc>
                <a:spcPts val="1820"/>
              </a:lnSpc>
            </a:pPr>
            <a:r>
              <a:rPr lang="en-US" sz="1300">
                <a:solidFill>
                  <a:srgbClr val="FFFFFF"/>
                </a:solidFill>
                <a:latin typeface="Open Sans"/>
                <a:ea typeface="Open Sans"/>
                <a:cs typeface="Open Sans"/>
                <a:sym typeface="Open Sans"/>
              </a:rPr>
              <a:t>Nathaniel's scientific mind and Melina's intuitive wisdom finally begin to converge, revealing that the greatest technology may have always existed within human consciousness.</a:t>
            </a:r>
          </a:p>
          <a:p>
            <a:pPr algn="l">
              <a:lnSpc>
                <a:spcPts val="1820"/>
              </a:lnSpc>
            </a:pPr>
            <a:r>
              <a:rPr lang="en-US" sz="1300">
                <a:solidFill>
                  <a:srgbClr val="FFFFFF"/>
                </a:solidFill>
                <a:latin typeface="Open Sans"/>
                <a:ea typeface="Open Sans"/>
                <a:cs typeface="Open Sans"/>
                <a:sym typeface="Open Sans"/>
              </a:rPr>
              <a:t>The rebuilding of civilization becomes inseparable from the rebuilding of the human soul.</a:t>
            </a:r>
          </a:p>
        </p:txBody>
      </p:sp>
      <p:sp>
        <p:nvSpPr>
          <p:cNvPr name="TextBox 5" id="5"/>
          <p:cNvSpPr txBox="true"/>
          <p:nvPr/>
        </p:nvSpPr>
        <p:spPr>
          <a:xfrm rot="0">
            <a:off x="3920147" y="5690214"/>
            <a:ext cx="3298682" cy="4688840"/>
          </a:xfrm>
          <a:prstGeom prst="rect">
            <a:avLst/>
          </a:prstGeom>
        </p:spPr>
        <p:txBody>
          <a:bodyPr anchor="t" rtlCol="false" tIns="0" lIns="0" bIns="0" rIns="0">
            <a:spAutoFit/>
          </a:bodyPr>
          <a:lstStyle/>
          <a:p>
            <a:pPr algn="r">
              <a:lnSpc>
                <a:spcPts val="2380"/>
              </a:lnSpc>
            </a:pPr>
            <a:r>
              <a:rPr lang="en-US" sz="1700" b="true">
                <a:solidFill>
                  <a:srgbClr val="FFFFFF"/>
                </a:solidFill>
                <a:latin typeface="Open Sans Bold"/>
                <a:ea typeface="Open Sans Bold"/>
                <a:cs typeface="Open Sans Bold"/>
                <a:sym typeface="Open Sans Bold"/>
              </a:rPr>
              <a:t>Key Themes</a:t>
            </a:r>
          </a:p>
          <a:p>
            <a:pPr algn="r">
              <a:lnSpc>
                <a:spcPts val="1540"/>
              </a:lnSpc>
            </a:pPr>
            <a:r>
              <a:rPr lang="en-US" sz="1100">
                <a:solidFill>
                  <a:srgbClr val="FFFFFF"/>
                </a:solidFill>
                <a:latin typeface="Open Sans"/>
                <a:ea typeface="Open Sans"/>
                <a:cs typeface="Open Sans"/>
                <a:sym typeface="Open Sans"/>
              </a:rPr>
              <a:t>Consciousness and quantum reality</a:t>
            </a:r>
          </a:p>
          <a:p>
            <a:pPr algn="r">
              <a:lnSpc>
                <a:spcPts val="1540"/>
              </a:lnSpc>
            </a:pPr>
            <a:r>
              <a:rPr lang="en-US" sz="1100">
                <a:solidFill>
                  <a:srgbClr val="FFFFFF"/>
                </a:solidFill>
                <a:latin typeface="Open Sans"/>
                <a:ea typeface="Open Sans"/>
                <a:cs typeface="Open Sans"/>
                <a:sym typeface="Open Sans"/>
              </a:rPr>
              <a:t>DNA as living memory</a:t>
            </a:r>
          </a:p>
          <a:p>
            <a:pPr algn="r">
              <a:lnSpc>
                <a:spcPts val="1540"/>
              </a:lnSpc>
            </a:pPr>
            <a:r>
              <a:rPr lang="en-US" sz="1100">
                <a:solidFill>
                  <a:srgbClr val="FFFFFF"/>
                </a:solidFill>
                <a:latin typeface="Open Sans"/>
                <a:ea typeface="Open Sans"/>
                <a:cs typeface="Open Sans"/>
                <a:sym typeface="Open Sans"/>
              </a:rPr>
              <a:t>Ancient civilizations and lost knowledge</a:t>
            </a:r>
          </a:p>
          <a:p>
            <a:pPr algn="r">
              <a:lnSpc>
                <a:spcPts val="1540"/>
              </a:lnSpc>
            </a:pPr>
            <a:r>
              <a:rPr lang="en-US" sz="1100">
                <a:solidFill>
                  <a:srgbClr val="FFFFFF"/>
                </a:solidFill>
                <a:latin typeface="Open Sans"/>
                <a:ea typeface="Open Sans"/>
                <a:cs typeface="Open Sans"/>
                <a:sym typeface="Open Sans"/>
              </a:rPr>
              <a:t>Creation through awareness</a:t>
            </a:r>
          </a:p>
          <a:p>
            <a:pPr algn="r">
              <a:lnSpc>
                <a:spcPts val="1540"/>
              </a:lnSpc>
            </a:pPr>
            <a:r>
              <a:rPr lang="en-US" sz="1100">
                <a:solidFill>
                  <a:srgbClr val="FFFFFF"/>
                </a:solidFill>
                <a:latin typeface="Open Sans"/>
                <a:ea typeface="Open Sans"/>
                <a:cs typeface="Open Sans"/>
                <a:sym typeface="Open Sans"/>
              </a:rPr>
              <a:t>Science and spirituality</a:t>
            </a:r>
          </a:p>
          <a:p>
            <a:pPr algn="r">
              <a:lnSpc>
                <a:spcPts val="1540"/>
              </a:lnSpc>
            </a:pPr>
            <a:r>
              <a:rPr lang="en-US" sz="1100">
                <a:solidFill>
                  <a:srgbClr val="FFFFFF"/>
                </a:solidFill>
                <a:latin typeface="Open Sans"/>
                <a:ea typeface="Open Sans"/>
                <a:cs typeface="Open Sans"/>
                <a:sym typeface="Open Sans"/>
              </a:rPr>
              <a:t>Human evolution</a:t>
            </a:r>
          </a:p>
          <a:p>
            <a:pPr algn="r">
              <a:lnSpc>
                <a:spcPts val="1540"/>
              </a:lnSpc>
            </a:pPr>
            <a:r>
              <a:rPr lang="en-US" sz="1100">
                <a:solidFill>
                  <a:srgbClr val="FFFFFF"/>
                </a:solidFill>
                <a:latin typeface="Open Sans"/>
                <a:ea typeface="Open Sans"/>
                <a:cs typeface="Open Sans"/>
                <a:sym typeface="Open Sans"/>
              </a:rPr>
              <a:t>The architecture of reality</a:t>
            </a:r>
          </a:p>
          <a:p>
            <a:pPr algn="r">
              <a:lnSpc>
                <a:spcPts val="1540"/>
              </a:lnSpc>
            </a:pPr>
            <a:r>
              <a:rPr lang="en-US" sz="1100">
                <a:solidFill>
                  <a:srgbClr val="FFFFFF"/>
                </a:solidFill>
                <a:latin typeface="Open Sans"/>
                <a:ea typeface="Open Sans"/>
                <a:cs typeface="Open Sans"/>
                <a:sym typeface="Open Sans"/>
              </a:rPr>
              <a:t>Love as the organizing principle of consciousness</a:t>
            </a:r>
          </a:p>
          <a:p>
            <a:pPr algn="r">
              <a:lnSpc>
                <a:spcPts val="1540"/>
              </a:lnSpc>
            </a:pPr>
            <a:r>
              <a:rPr lang="en-US" sz="1100">
                <a:solidFill>
                  <a:srgbClr val="FFFFFF"/>
                </a:solidFill>
                <a:latin typeface="Open Sans"/>
                <a:ea typeface="Open Sans"/>
                <a:cs typeface="Open Sans"/>
                <a:sym typeface="Open Sans"/>
              </a:rPr>
              <a:t>Destiny and free will</a:t>
            </a:r>
          </a:p>
          <a:p>
            <a:pPr algn="r">
              <a:lnSpc>
                <a:spcPts val="2380"/>
              </a:lnSpc>
            </a:pPr>
            <a:r>
              <a:rPr lang="en-US" sz="1700" b="true">
                <a:solidFill>
                  <a:srgbClr val="FFFFFF"/>
                </a:solidFill>
                <a:latin typeface="Open Sans Bold"/>
                <a:ea typeface="Open Sans Bold"/>
                <a:cs typeface="Open Sans Bold"/>
                <a:sym typeface="Open Sans Bold"/>
              </a:rPr>
              <a:t>Literary Positioning</a:t>
            </a:r>
          </a:p>
          <a:p>
            <a:pPr algn="r">
              <a:lnSpc>
                <a:spcPts val="1540"/>
              </a:lnSpc>
            </a:pPr>
            <a:r>
              <a:rPr lang="en-US" sz="1100">
                <a:solidFill>
                  <a:srgbClr val="FFFFFF"/>
                </a:solidFill>
                <a:latin typeface="Open Sans"/>
                <a:ea typeface="Open Sans"/>
                <a:cs typeface="Open Sans"/>
                <a:sym typeface="Open Sans"/>
              </a:rPr>
              <a:t>Combining speculative science, visionary philosophy, metaphysical fiction, post-apocalyptic survival and spiritual symbolism, The Quantum Code of Essence expands the series into a large-scale exploration of humanity's future evolution.</a:t>
            </a:r>
          </a:p>
          <a:p>
            <a:pPr algn="r">
              <a:lnSpc>
                <a:spcPts val="1540"/>
              </a:lnSpc>
            </a:pPr>
            <a:r>
              <a:rPr lang="en-US" sz="1100">
                <a:solidFill>
                  <a:srgbClr val="FFFFFF"/>
                </a:solidFill>
                <a:latin typeface="Open Sans"/>
                <a:ea typeface="Open Sans"/>
                <a:cs typeface="Open Sans"/>
                <a:sym typeface="Open Sans"/>
              </a:rPr>
              <a:t>Rather than asking how civilization survives, it asks:</a:t>
            </a:r>
          </a:p>
          <a:p>
            <a:pPr algn="r">
              <a:lnSpc>
                <a:spcPts val="1540"/>
              </a:lnSpc>
            </a:pPr>
            <a:r>
              <a:rPr lang="en-US" sz="1100">
                <a:solidFill>
                  <a:srgbClr val="FFFFFF"/>
                </a:solidFill>
                <a:latin typeface="Open Sans"/>
                <a:ea typeface="Open Sans"/>
                <a:cs typeface="Open Sans"/>
                <a:sym typeface="Open Sans"/>
              </a:rPr>
              <a:t>What if consciousness itself</a:t>
            </a:r>
            <a:r>
              <a:rPr lang="en-US" sz="1100">
                <a:solidFill>
                  <a:srgbClr val="FFFFFF"/>
                </a:solidFill>
                <a:latin typeface="Open Sans"/>
                <a:ea typeface="Open Sans"/>
                <a:cs typeface="Open Sans"/>
                <a:sym typeface="Open Sans"/>
              </a:rPr>
              <a:t> is the fundamental code of reality?</a:t>
            </a:r>
          </a:p>
          <a:p>
            <a:pPr algn="r">
              <a:lnSpc>
                <a:spcPts val="2380"/>
              </a:lnSpc>
            </a:pPr>
            <a:r>
              <a:rPr lang="en-US" b="true" sz="1700">
                <a:solidFill>
                  <a:srgbClr val="FFFFFF"/>
                </a:solidFill>
                <a:latin typeface="Open Sans Bold"/>
                <a:ea typeface="Open Sans Bold"/>
                <a:cs typeface="Open Sans Bold"/>
                <a:sym typeface="Open Sans Bold"/>
              </a:rPr>
              <a:t>Tagline</a:t>
            </a:r>
          </a:p>
          <a:p>
            <a:pPr algn="r">
              <a:lnSpc>
                <a:spcPts val="1540"/>
              </a:lnSpc>
            </a:pPr>
            <a:r>
              <a:rPr lang="en-US" sz="1100">
                <a:solidFill>
                  <a:srgbClr val="FFFFFF"/>
                </a:solidFill>
                <a:latin typeface="Open Sans"/>
                <a:ea typeface="Open Sans"/>
                <a:cs typeface="Open Sans"/>
                <a:sym typeface="Open Sans"/>
              </a:rPr>
              <a:t>The future of humanity is written not in the stars—but within the code of consciousness itself.</a:t>
            </a:r>
          </a:p>
        </p:txBody>
      </p:sp>
      <p:sp>
        <p:nvSpPr>
          <p:cNvPr name="TextBox 6" id="6"/>
          <p:cNvSpPr txBox="true"/>
          <p:nvPr/>
        </p:nvSpPr>
        <p:spPr>
          <a:xfrm rot="0">
            <a:off x="607210" y="-154304"/>
            <a:ext cx="920831" cy="544670"/>
          </a:xfrm>
          <a:prstGeom prst="rect">
            <a:avLst/>
          </a:prstGeom>
        </p:spPr>
        <p:txBody>
          <a:bodyPr anchor="t" rtlCol="false" tIns="0" lIns="0" bIns="0" rIns="0">
            <a:spAutoFit/>
          </a:bodyPr>
          <a:lstStyle/>
          <a:p>
            <a:pPr algn="l">
              <a:lnSpc>
                <a:spcPts val="4877"/>
              </a:lnSpc>
            </a:pPr>
            <a:r>
              <a:rPr lang="en-US" sz="1950" spc="19">
                <a:solidFill>
                  <a:srgbClr val="FFFFFF"/>
                </a:solidFill>
                <a:latin typeface="Darker Grotesque"/>
                <a:ea typeface="Darker Grotesque"/>
                <a:cs typeface="Darker Grotesque"/>
                <a:sym typeface="Darker Grotesque"/>
              </a:rPr>
              <a:t>Borcelle</a:t>
            </a:r>
          </a:p>
        </p:txBody>
      </p:sp>
      <p:sp>
        <p:nvSpPr>
          <p:cNvPr name="TextBox 7" id="7"/>
          <p:cNvSpPr txBox="true"/>
          <p:nvPr/>
        </p:nvSpPr>
        <p:spPr>
          <a:xfrm rot="0">
            <a:off x="6297998" y="-154304"/>
            <a:ext cx="920831" cy="544670"/>
          </a:xfrm>
          <a:prstGeom prst="rect">
            <a:avLst/>
          </a:prstGeom>
        </p:spPr>
        <p:txBody>
          <a:bodyPr anchor="t" rtlCol="false" tIns="0" lIns="0" bIns="0" rIns="0">
            <a:spAutoFit/>
          </a:bodyPr>
          <a:lstStyle/>
          <a:p>
            <a:pPr algn="r">
              <a:lnSpc>
                <a:spcPts val="4877"/>
              </a:lnSpc>
            </a:pPr>
            <a:r>
              <a:rPr lang="en-US" sz="1950" spc="19">
                <a:solidFill>
                  <a:srgbClr val="FFFFFF"/>
                </a:solidFill>
                <a:latin typeface="Darker Grotesque"/>
                <a:ea typeface="Darker Grotesque"/>
                <a:cs typeface="Darker Grotesque"/>
                <a:sym typeface="Darker Grotesque"/>
              </a:rPr>
              <a:t>page 15</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00000">
                <a:alpha val="100000"/>
              </a:srgbClr>
            </a:gs>
            <a:gs pos="100000">
              <a:srgbClr val="C89116">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3632934" y="323693"/>
            <a:ext cx="3683458" cy="5478165"/>
          </a:xfrm>
          <a:custGeom>
            <a:avLst/>
            <a:gdLst/>
            <a:ahLst/>
            <a:cxnLst/>
            <a:rect r="r" b="b" t="t" l="l"/>
            <a:pathLst>
              <a:path h="5478165" w="3683458">
                <a:moveTo>
                  <a:pt x="0" y="0"/>
                </a:moveTo>
                <a:lnTo>
                  <a:pt x="3683458" y="0"/>
                </a:lnTo>
                <a:lnTo>
                  <a:pt x="3683458" y="5478166"/>
                </a:lnTo>
                <a:lnTo>
                  <a:pt x="0" y="5478166"/>
                </a:lnTo>
                <a:lnTo>
                  <a:pt x="0" y="0"/>
                </a:lnTo>
                <a:close/>
              </a:path>
            </a:pathLst>
          </a:custGeom>
          <a:blipFill>
            <a:blip r:embed="rId2"/>
            <a:stretch>
              <a:fillRect l="-2480" t="-2469" r="-2648" b="-3561"/>
            </a:stretch>
          </a:blipFill>
        </p:spPr>
      </p:sp>
      <p:sp>
        <p:nvSpPr>
          <p:cNvPr name="TextBox 3" id="3"/>
          <p:cNvSpPr txBox="true"/>
          <p:nvPr/>
        </p:nvSpPr>
        <p:spPr>
          <a:xfrm rot="0">
            <a:off x="582555" y="-220977"/>
            <a:ext cx="920831" cy="544670"/>
          </a:xfrm>
          <a:prstGeom prst="rect">
            <a:avLst/>
          </a:prstGeom>
        </p:spPr>
        <p:txBody>
          <a:bodyPr anchor="t" rtlCol="false" tIns="0" lIns="0" bIns="0" rIns="0">
            <a:spAutoFit/>
          </a:bodyPr>
          <a:lstStyle/>
          <a:p>
            <a:pPr algn="l">
              <a:lnSpc>
                <a:spcPts val="4877"/>
              </a:lnSpc>
            </a:pPr>
            <a:r>
              <a:rPr lang="en-US" sz="1950" spc="19">
                <a:solidFill>
                  <a:srgbClr val="FFFFFF"/>
                </a:solidFill>
                <a:latin typeface="Darker Grotesque"/>
                <a:ea typeface="Darker Grotesque"/>
                <a:cs typeface="Darker Grotesque"/>
                <a:sym typeface="Darker Grotesque"/>
              </a:rPr>
              <a:t>Borcelle</a:t>
            </a:r>
          </a:p>
        </p:txBody>
      </p:sp>
      <p:sp>
        <p:nvSpPr>
          <p:cNvPr name="TextBox 4" id="4"/>
          <p:cNvSpPr txBox="true"/>
          <p:nvPr/>
        </p:nvSpPr>
        <p:spPr>
          <a:xfrm rot="0">
            <a:off x="6343584" y="-220977"/>
            <a:ext cx="920831" cy="544670"/>
          </a:xfrm>
          <a:prstGeom prst="rect">
            <a:avLst/>
          </a:prstGeom>
        </p:spPr>
        <p:txBody>
          <a:bodyPr anchor="t" rtlCol="false" tIns="0" lIns="0" bIns="0" rIns="0">
            <a:spAutoFit/>
          </a:bodyPr>
          <a:lstStyle/>
          <a:p>
            <a:pPr algn="r">
              <a:lnSpc>
                <a:spcPts val="4877"/>
              </a:lnSpc>
            </a:pPr>
            <a:r>
              <a:rPr lang="en-US" sz="1950" spc="19">
                <a:solidFill>
                  <a:srgbClr val="FFFFFF"/>
                </a:solidFill>
                <a:latin typeface="Darker Grotesque"/>
                <a:ea typeface="Darker Grotesque"/>
                <a:cs typeface="Darker Grotesque"/>
                <a:sym typeface="Darker Grotesque"/>
              </a:rPr>
              <a:t>page 16</a:t>
            </a:r>
          </a:p>
        </p:txBody>
      </p:sp>
      <p:sp>
        <p:nvSpPr>
          <p:cNvPr name="TextBox 5" id="5"/>
          <p:cNvSpPr txBox="true"/>
          <p:nvPr/>
        </p:nvSpPr>
        <p:spPr>
          <a:xfrm rot="0">
            <a:off x="187153" y="285593"/>
            <a:ext cx="3304857" cy="2089150"/>
          </a:xfrm>
          <a:prstGeom prst="rect">
            <a:avLst/>
          </a:prstGeom>
        </p:spPr>
        <p:txBody>
          <a:bodyPr anchor="t" rtlCol="false" tIns="0" lIns="0" bIns="0" rIns="0">
            <a:spAutoFit/>
          </a:bodyPr>
          <a:lstStyle/>
          <a:p>
            <a:pPr algn="ctr">
              <a:lnSpc>
                <a:spcPts val="3079"/>
              </a:lnSpc>
            </a:pPr>
            <a:r>
              <a:rPr lang="en-US" sz="2199" b="true">
                <a:solidFill>
                  <a:srgbClr val="FFBD59"/>
                </a:solidFill>
                <a:latin typeface="Open Sans Bold"/>
                <a:ea typeface="Open Sans Bold"/>
                <a:cs typeface="Open Sans Bold"/>
                <a:sym typeface="Open Sans Bold"/>
              </a:rPr>
              <a:t>IF YOU ARE CHOSEN TO SURVIVE</a:t>
            </a:r>
          </a:p>
          <a:p>
            <a:pPr algn="ctr">
              <a:lnSpc>
                <a:spcPts val="2519"/>
              </a:lnSpc>
            </a:pPr>
            <a:r>
              <a:rPr lang="en-US" sz="1799" b="true">
                <a:solidFill>
                  <a:srgbClr val="FFBD59"/>
                </a:solidFill>
                <a:latin typeface="Open Sans Bold"/>
                <a:ea typeface="Open Sans Bold"/>
                <a:cs typeface="Open Sans Bold"/>
                <a:sym typeface="Open Sans Bold"/>
              </a:rPr>
              <a:t>THE PARCHMENT OF INFINITY</a:t>
            </a:r>
          </a:p>
          <a:p>
            <a:pPr algn="ctr">
              <a:lnSpc>
                <a:spcPts val="1820"/>
              </a:lnSpc>
            </a:pPr>
            <a:r>
              <a:rPr lang="en-US" sz="1300">
                <a:solidFill>
                  <a:srgbClr val="FFBD59"/>
                </a:solidFill>
                <a:latin typeface="Open Sans"/>
                <a:ea typeface="Open Sans"/>
                <a:cs typeface="Open Sans"/>
                <a:sym typeface="Open Sans"/>
              </a:rPr>
              <a:t>The 13 Keys to Essence</a:t>
            </a:r>
          </a:p>
          <a:p>
            <a:pPr algn="ctr">
              <a:lnSpc>
                <a:spcPts val="1820"/>
              </a:lnSpc>
            </a:pPr>
            <a:r>
              <a:rPr lang="en-US" sz="1300">
                <a:solidFill>
                  <a:srgbClr val="FFBD59"/>
                </a:solidFill>
                <a:latin typeface="Open Sans"/>
                <a:ea typeface="Open Sans"/>
                <a:cs typeface="Open Sans"/>
                <a:sym typeface="Open Sans"/>
              </a:rPr>
              <a:t>Visionary Science Fantasy • Metaphysical Fiction •</a:t>
            </a:r>
            <a:r>
              <a:rPr lang="en-US" sz="1300">
                <a:solidFill>
                  <a:srgbClr val="FFBD59"/>
                </a:solidFill>
                <a:latin typeface="Open Sans"/>
                <a:ea typeface="Open Sans"/>
                <a:cs typeface="Open Sans"/>
                <a:sym typeface="Open Sans"/>
              </a:rPr>
              <a:t> Philosophical Epic</a:t>
            </a:r>
          </a:p>
        </p:txBody>
      </p:sp>
      <p:sp>
        <p:nvSpPr>
          <p:cNvPr name="TextBox 6" id="6"/>
          <p:cNvSpPr txBox="true"/>
          <p:nvPr/>
        </p:nvSpPr>
        <p:spPr>
          <a:xfrm rot="0">
            <a:off x="260168" y="2756285"/>
            <a:ext cx="3307724" cy="7497445"/>
          </a:xfrm>
          <a:prstGeom prst="rect">
            <a:avLst/>
          </a:prstGeom>
        </p:spPr>
        <p:txBody>
          <a:bodyPr anchor="t" rtlCol="false" tIns="0" lIns="0" bIns="0" rIns="0">
            <a:spAutoFit/>
          </a:bodyPr>
          <a:lstStyle/>
          <a:p>
            <a:pPr algn="l">
              <a:lnSpc>
                <a:spcPts val="2380"/>
              </a:lnSpc>
            </a:pPr>
            <a:r>
              <a:rPr lang="en-US" sz="1700" b="true">
                <a:solidFill>
                  <a:srgbClr val="FFBD59"/>
                </a:solidFill>
                <a:latin typeface="Open Sans Bold"/>
                <a:ea typeface="Open Sans Bold"/>
                <a:cs typeface="Open Sans Bold"/>
                <a:sym typeface="Open Sans Bold"/>
              </a:rPr>
              <a:t>Series</a:t>
            </a:r>
            <a:r>
              <a:rPr lang="en-US" sz="1700" b="true">
                <a:solidFill>
                  <a:srgbClr val="FFBD59"/>
                </a:solidFill>
                <a:latin typeface="Open Sans Bold"/>
                <a:ea typeface="Open Sans Bold"/>
                <a:cs typeface="Open Sans Bold"/>
                <a:sym typeface="Open Sans Bold"/>
              </a:rPr>
              <a:t> Overview</a:t>
            </a:r>
          </a:p>
          <a:p>
            <a:pPr algn="l">
              <a:lnSpc>
                <a:spcPts val="1680"/>
              </a:lnSpc>
            </a:pPr>
            <a:r>
              <a:rPr lang="en-US" sz="1200">
                <a:solidFill>
                  <a:srgbClr val="FFFFFF"/>
                </a:solidFill>
                <a:latin typeface="Open Sans"/>
                <a:ea typeface="Open Sans"/>
                <a:cs typeface="Open Sans"/>
                <a:sym typeface="Open Sans"/>
              </a:rPr>
              <a:t>The world was saved.</a:t>
            </a:r>
          </a:p>
          <a:p>
            <a:pPr algn="l">
              <a:lnSpc>
                <a:spcPts val="1680"/>
              </a:lnSpc>
            </a:pPr>
            <a:r>
              <a:rPr lang="en-US" sz="1200">
                <a:solidFill>
                  <a:srgbClr val="FFFFFF"/>
                </a:solidFill>
                <a:latin typeface="Open Sans"/>
                <a:ea typeface="Open Sans"/>
                <a:cs typeface="Open Sans"/>
                <a:sym typeface="Open Sans"/>
              </a:rPr>
              <a:t>Humanity flourished.</a:t>
            </a:r>
          </a:p>
          <a:p>
            <a:pPr algn="l">
              <a:lnSpc>
                <a:spcPts val="1680"/>
              </a:lnSpc>
            </a:pPr>
            <a:r>
              <a:rPr lang="en-US" sz="1200">
                <a:solidFill>
                  <a:srgbClr val="FFFFFF"/>
                </a:solidFill>
                <a:latin typeface="Open Sans"/>
                <a:ea typeface="Open Sans"/>
                <a:cs typeface="Open Sans"/>
                <a:sym typeface="Open Sans"/>
              </a:rPr>
              <a:t>Then history repeated itself.</a:t>
            </a:r>
          </a:p>
          <a:p>
            <a:pPr algn="l">
              <a:lnSpc>
                <a:spcPts val="1680"/>
              </a:lnSpc>
            </a:pPr>
            <a:r>
              <a:rPr lang="en-US" sz="1200">
                <a:solidFill>
                  <a:srgbClr val="FFFFFF"/>
                </a:solidFill>
                <a:latin typeface="Open Sans"/>
                <a:ea typeface="Open Sans"/>
                <a:cs typeface="Open Sans"/>
                <a:sym typeface="Open Sans"/>
              </a:rPr>
              <a:t>Five thousand years after the first awakening, civilization once again stands on the edge of collapse. The descendants of Melina and Nathaniel discover a terrifying truth:</a:t>
            </a:r>
          </a:p>
          <a:p>
            <a:pPr algn="l">
              <a:lnSpc>
                <a:spcPts val="1680"/>
              </a:lnSpc>
            </a:pPr>
            <a:r>
              <a:rPr lang="en-US" sz="1200">
                <a:solidFill>
                  <a:srgbClr val="FFFFFF"/>
                </a:solidFill>
                <a:latin typeface="Open Sans"/>
                <a:ea typeface="Open Sans"/>
                <a:cs typeface="Open Sans"/>
                <a:sym typeface="Open Sans"/>
              </a:rPr>
              <a:t>The end has happened before.</a:t>
            </a:r>
          </a:p>
          <a:p>
            <a:pPr algn="l">
              <a:lnSpc>
                <a:spcPts val="1680"/>
              </a:lnSpc>
            </a:pPr>
            <a:r>
              <a:rPr lang="en-US" sz="1200">
                <a:solidFill>
                  <a:srgbClr val="FFFFFF"/>
                </a:solidFill>
                <a:latin typeface="Open Sans"/>
                <a:ea typeface="Open Sans"/>
                <a:cs typeface="Open Sans"/>
                <a:sym typeface="Open Sans"/>
              </a:rPr>
              <a:t>Again.</a:t>
            </a:r>
          </a:p>
          <a:p>
            <a:pPr algn="l">
              <a:lnSpc>
                <a:spcPts val="1680"/>
              </a:lnSpc>
            </a:pPr>
            <a:r>
              <a:rPr lang="en-US" sz="1200">
                <a:solidFill>
                  <a:srgbClr val="FFFFFF"/>
                </a:solidFill>
                <a:latin typeface="Open Sans"/>
                <a:ea typeface="Open Sans"/>
                <a:cs typeface="Open Sans"/>
                <a:sym typeface="Open Sans"/>
              </a:rPr>
              <a:t>And again.</a:t>
            </a:r>
          </a:p>
          <a:p>
            <a:pPr algn="l">
              <a:lnSpc>
                <a:spcPts val="1680"/>
              </a:lnSpc>
            </a:pPr>
            <a:r>
              <a:rPr lang="en-US" sz="1200">
                <a:solidFill>
                  <a:srgbClr val="FFFFFF"/>
                </a:solidFill>
                <a:latin typeface="Open Sans"/>
                <a:ea typeface="Open Sans"/>
                <a:cs typeface="Open Sans"/>
                <a:sym typeface="Open Sans"/>
              </a:rPr>
              <a:t>The only way to save the future is no longer to change what comes next—but to transform the beginning itself.</a:t>
            </a:r>
          </a:p>
          <a:p>
            <a:pPr algn="l">
              <a:lnSpc>
                <a:spcPts val="2380"/>
              </a:lnSpc>
            </a:pPr>
            <a:r>
              <a:rPr lang="en-US" sz="1700" b="true">
                <a:solidFill>
                  <a:srgbClr val="FFBD59"/>
                </a:solidFill>
                <a:latin typeface="Open Sans Bold"/>
                <a:ea typeface="Open Sans Bold"/>
                <a:cs typeface="Open Sans Bold"/>
                <a:sym typeface="Open Sans Bold"/>
              </a:rPr>
              <a:t>About the Novel</a:t>
            </a:r>
          </a:p>
          <a:p>
            <a:pPr algn="l">
              <a:lnSpc>
                <a:spcPts val="1680"/>
              </a:lnSpc>
            </a:pPr>
            <a:r>
              <a:rPr lang="en-US" sz="1200">
                <a:solidFill>
                  <a:srgbClr val="FFFFFF"/>
                </a:solidFill>
                <a:latin typeface="Open Sans"/>
                <a:ea typeface="Open Sans"/>
                <a:cs typeface="Open Sans"/>
                <a:sym typeface="Open Sans"/>
              </a:rPr>
              <a:t>The Parchment of Infinity brings the entire saga full circle.</a:t>
            </a:r>
          </a:p>
          <a:p>
            <a:pPr algn="l">
              <a:lnSpc>
                <a:spcPts val="1680"/>
              </a:lnSpc>
            </a:pPr>
            <a:r>
              <a:rPr lang="en-US" sz="1200">
                <a:solidFill>
                  <a:srgbClr val="FFFFFF"/>
                </a:solidFill>
                <a:latin typeface="Open Sans"/>
                <a:ea typeface="Open Sans"/>
                <a:cs typeface="Open Sans"/>
                <a:sym typeface="Open Sans"/>
              </a:rPr>
              <a:t>Across thousands of years, forgotten civilizations, advanced technology, quantum memory and ancient spiritual wisdom converge into one final revelation: humanity's greatest enemy has never been the outside world—it has always been unconscious repetition.</a:t>
            </a:r>
          </a:p>
          <a:p>
            <a:pPr algn="l">
              <a:lnSpc>
                <a:spcPts val="1680"/>
              </a:lnSpc>
            </a:pPr>
            <a:r>
              <a:rPr lang="en-US" sz="1200">
                <a:solidFill>
                  <a:srgbClr val="FFFFFF"/>
                </a:solidFill>
                <a:latin typeface="Open Sans"/>
                <a:ea typeface="Open Sans"/>
                <a:cs typeface="Open Sans"/>
                <a:sym typeface="Open Sans"/>
              </a:rPr>
              <a:t>As reality fractures and multiple timelines collide, Nathaniel must confront every forgotten version of himself while Melina becomes something beyond human—an embodiment of consciousness capable of guiding civilization toward an entirely new future.</a:t>
            </a:r>
          </a:p>
          <a:p>
            <a:pPr algn="l">
              <a:lnSpc>
                <a:spcPts val="1680"/>
              </a:lnSpc>
            </a:pPr>
            <a:r>
              <a:rPr lang="en-US" sz="1200">
                <a:solidFill>
                  <a:srgbClr val="FFFFFF"/>
                </a:solidFill>
                <a:latin typeface="Open Sans"/>
                <a:ea typeface="Open Sans"/>
                <a:cs typeface="Open Sans"/>
                <a:sym typeface="Open Sans"/>
              </a:rPr>
              <a:t>The final battle is not fought against an external force.</a:t>
            </a:r>
          </a:p>
          <a:p>
            <a:pPr algn="l">
              <a:lnSpc>
                <a:spcPts val="1680"/>
              </a:lnSpc>
            </a:pPr>
            <a:r>
              <a:rPr lang="en-US" sz="1200">
                <a:solidFill>
                  <a:srgbClr val="FFFFFF"/>
                </a:solidFill>
                <a:latin typeface="Open Sans"/>
                <a:ea typeface="Open Sans"/>
                <a:cs typeface="Open Sans"/>
                <a:sym typeface="Open Sans"/>
              </a:rPr>
              <a:t>It is fought against humanity's inability to remember who it truly is.</a:t>
            </a:r>
          </a:p>
        </p:txBody>
      </p:sp>
      <p:sp>
        <p:nvSpPr>
          <p:cNvPr name="TextBox 7" id="7"/>
          <p:cNvSpPr txBox="true"/>
          <p:nvPr/>
        </p:nvSpPr>
        <p:spPr>
          <a:xfrm rot="0">
            <a:off x="3318564" y="5838552"/>
            <a:ext cx="3986987" cy="4688840"/>
          </a:xfrm>
          <a:prstGeom prst="rect">
            <a:avLst/>
          </a:prstGeom>
        </p:spPr>
        <p:txBody>
          <a:bodyPr anchor="t" rtlCol="false" tIns="0" lIns="0" bIns="0" rIns="0">
            <a:spAutoFit/>
          </a:bodyPr>
          <a:lstStyle/>
          <a:p>
            <a:pPr algn="r">
              <a:lnSpc>
                <a:spcPts val="2380"/>
              </a:lnSpc>
            </a:pPr>
            <a:r>
              <a:rPr lang="en-US" sz="1700" b="true">
                <a:solidFill>
                  <a:srgbClr val="FFFFFF"/>
                </a:solidFill>
                <a:latin typeface="Open Sans Bold"/>
                <a:ea typeface="Open Sans Bold"/>
                <a:cs typeface="Open Sans Bold"/>
                <a:sym typeface="Open Sans Bold"/>
              </a:rPr>
              <a:t>Key Themes</a:t>
            </a:r>
          </a:p>
          <a:p>
            <a:pPr algn="r">
              <a:lnSpc>
                <a:spcPts val="1540"/>
              </a:lnSpc>
            </a:pPr>
            <a:r>
              <a:rPr lang="en-US" sz="1100">
                <a:solidFill>
                  <a:srgbClr val="FFFFFF"/>
                </a:solidFill>
                <a:latin typeface="Open Sans"/>
                <a:ea typeface="Open Sans"/>
                <a:cs typeface="Open Sans"/>
                <a:sym typeface="Open Sans"/>
              </a:rPr>
              <a:t>Cycles of civilization emory beyond time</a:t>
            </a:r>
          </a:p>
          <a:p>
            <a:pPr algn="r">
              <a:lnSpc>
                <a:spcPts val="1540"/>
              </a:lnSpc>
            </a:pPr>
            <a:r>
              <a:rPr lang="en-US" sz="1100">
                <a:solidFill>
                  <a:srgbClr val="FFFFFF"/>
                </a:solidFill>
                <a:latin typeface="Open Sans"/>
                <a:ea typeface="Open Sans"/>
                <a:cs typeface="Open Sans"/>
                <a:sym typeface="Open Sans"/>
              </a:rPr>
              <a:t>Parallel realities Identity across lifetimes</a:t>
            </a:r>
          </a:p>
          <a:p>
            <a:pPr algn="r">
              <a:lnSpc>
                <a:spcPts val="1540"/>
              </a:lnSpc>
            </a:pPr>
            <a:r>
              <a:rPr lang="en-US" sz="1100">
                <a:solidFill>
                  <a:srgbClr val="FFFFFF"/>
                </a:solidFill>
                <a:latin typeface="Open Sans"/>
                <a:ea typeface="Open Sans"/>
                <a:cs typeface="Open Sans"/>
                <a:sym typeface="Open Sans"/>
              </a:rPr>
              <a:t>Quantum consciousness</a:t>
            </a:r>
          </a:p>
          <a:p>
            <a:pPr algn="r">
              <a:lnSpc>
                <a:spcPts val="1540"/>
              </a:lnSpc>
            </a:pPr>
            <a:r>
              <a:rPr lang="en-US" sz="1100">
                <a:solidFill>
                  <a:srgbClr val="FFFFFF"/>
                </a:solidFill>
                <a:latin typeface="Open Sans"/>
                <a:ea typeface="Open Sans"/>
                <a:cs typeface="Open Sans"/>
                <a:sym typeface="Open Sans"/>
              </a:rPr>
              <a:t>Artificial</a:t>
            </a:r>
            <a:r>
              <a:rPr lang="en-US" sz="1100">
                <a:solidFill>
                  <a:srgbClr val="FFFFFF"/>
                </a:solidFill>
                <a:latin typeface="Open Sans"/>
                <a:ea typeface="Open Sans"/>
                <a:cs typeface="Open Sans"/>
                <a:sym typeface="Open Sans"/>
              </a:rPr>
              <a:t> intelligence and human evolution</a:t>
            </a:r>
          </a:p>
          <a:p>
            <a:pPr algn="r">
              <a:lnSpc>
                <a:spcPts val="1540"/>
              </a:lnSpc>
            </a:pPr>
            <a:r>
              <a:rPr lang="en-US" sz="1100">
                <a:solidFill>
                  <a:srgbClr val="FFFFFF"/>
                </a:solidFill>
                <a:latin typeface="Open Sans"/>
                <a:ea typeface="Open Sans"/>
                <a:cs typeface="Open Sans"/>
                <a:sym typeface="Open Sans"/>
              </a:rPr>
              <a:t>Love versus control</a:t>
            </a:r>
          </a:p>
          <a:p>
            <a:pPr algn="r">
              <a:lnSpc>
                <a:spcPts val="1540"/>
              </a:lnSpc>
            </a:pPr>
            <a:r>
              <a:rPr lang="en-US" sz="1100">
                <a:solidFill>
                  <a:srgbClr val="FFFFFF"/>
                </a:solidFill>
                <a:latin typeface="Open Sans"/>
                <a:ea typeface="Open Sans"/>
                <a:cs typeface="Open Sans"/>
                <a:sym typeface="Open Sans"/>
              </a:rPr>
              <a:t>The transformation of destiny</a:t>
            </a:r>
          </a:p>
          <a:p>
            <a:pPr algn="r">
              <a:lnSpc>
                <a:spcPts val="1540"/>
              </a:lnSpc>
            </a:pPr>
            <a:r>
              <a:rPr lang="en-US" sz="1100">
                <a:solidFill>
                  <a:srgbClr val="FFFFFF"/>
                </a:solidFill>
                <a:latin typeface="Open Sans"/>
                <a:ea typeface="Open Sans"/>
                <a:cs typeface="Open Sans"/>
                <a:sym typeface="Open Sans"/>
              </a:rPr>
              <a:t>Collective awakening</a:t>
            </a:r>
          </a:p>
          <a:p>
            <a:pPr algn="r">
              <a:lnSpc>
                <a:spcPts val="2380"/>
              </a:lnSpc>
            </a:pPr>
            <a:r>
              <a:rPr lang="en-US" b="true" sz="1700">
                <a:solidFill>
                  <a:srgbClr val="FFFFFF"/>
                </a:solidFill>
                <a:latin typeface="Open Sans Bold"/>
                <a:ea typeface="Open Sans Bold"/>
                <a:cs typeface="Open Sans Bold"/>
                <a:sym typeface="Open Sans Bold"/>
              </a:rPr>
              <a:t>Literary Positioning</a:t>
            </a:r>
          </a:p>
          <a:p>
            <a:pPr algn="r">
              <a:lnSpc>
                <a:spcPts val="1540"/>
              </a:lnSpc>
            </a:pPr>
            <a:r>
              <a:rPr lang="en-US" sz="1100">
                <a:solidFill>
                  <a:srgbClr val="FFFFFF"/>
                </a:solidFill>
                <a:latin typeface="Open Sans"/>
                <a:ea typeface="Open Sans"/>
                <a:cs typeface="Open Sans"/>
                <a:sym typeface="Open Sans"/>
              </a:rPr>
              <a:t>Blending visionary science fiction, metaphysical philosophy, speculative cosmology, post-apocalyptic fiction and psychological symbolism, The Parchment of Infinity transforms the series from an adventure into a meditation on consciousness itself.</a:t>
            </a:r>
          </a:p>
          <a:p>
            <a:pPr algn="r">
              <a:lnSpc>
                <a:spcPts val="1540"/>
              </a:lnSpc>
            </a:pPr>
            <a:r>
              <a:rPr lang="en-US" sz="1100">
                <a:solidFill>
                  <a:srgbClr val="FFFFFF"/>
                </a:solidFill>
                <a:latin typeface="Open Sans"/>
                <a:ea typeface="Open Sans"/>
                <a:cs typeface="Open Sans"/>
                <a:sym typeface="Open Sans"/>
              </a:rPr>
              <a:t>The novel proposes that history does not simply repeat—it echoes until awareness transforms it.</a:t>
            </a:r>
          </a:p>
          <a:p>
            <a:pPr algn="r">
              <a:lnSpc>
                <a:spcPts val="1540"/>
              </a:lnSpc>
            </a:pPr>
            <a:r>
              <a:rPr lang="en-US" sz="1100">
                <a:solidFill>
                  <a:srgbClr val="FFFFFF"/>
                </a:solidFill>
                <a:latin typeface="Open Sans"/>
                <a:ea typeface="Open Sans"/>
                <a:cs typeface="Open Sans"/>
                <a:sym typeface="Open Sans"/>
              </a:rPr>
              <a:t>Rather than asking whether humanity can survive, the story asks:</a:t>
            </a:r>
          </a:p>
          <a:p>
            <a:pPr algn="r">
              <a:lnSpc>
                <a:spcPts val="1540"/>
              </a:lnSpc>
            </a:pPr>
            <a:r>
              <a:rPr lang="en-US" sz="1100">
                <a:solidFill>
                  <a:srgbClr val="FFFFFF"/>
                </a:solidFill>
                <a:latin typeface="Open Sans"/>
                <a:ea typeface="Open Sans"/>
                <a:cs typeface="Open Sans"/>
                <a:sym typeface="Open Sans"/>
              </a:rPr>
              <a:t>Can humanity finally remember enough to stop repeating its own destruction?</a:t>
            </a:r>
          </a:p>
          <a:p>
            <a:pPr algn="r">
              <a:lnSpc>
                <a:spcPts val="2380"/>
              </a:lnSpc>
            </a:pPr>
            <a:r>
              <a:rPr lang="en-US" b="true" sz="1700">
                <a:solidFill>
                  <a:srgbClr val="FFFFFF"/>
                </a:solidFill>
                <a:latin typeface="Open Sans Bold"/>
                <a:ea typeface="Open Sans Bold"/>
                <a:cs typeface="Open Sans Bold"/>
                <a:sym typeface="Open Sans Bold"/>
              </a:rPr>
              <a:t>Tagline</a:t>
            </a:r>
          </a:p>
          <a:p>
            <a:pPr algn="r">
              <a:lnSpc>
                <a:spcPts val="1540"/>
              </a:lnSpc>
            </a:pPr>
            <a:r>
              <a:rPr lang="en-US" sz="1100">
                <a:solidFill>
                  <a:srgbClr val="FFFFFF"/>
                </a:solidFill>
                <a:latin typeface="Open Sans"/>
                <a:ea typeface="Open Sans"/>
                <a:cs typeface="Open Sans"/>
                <a:sym typeface="Open Sans"/>
              </a:rPr>
              <a:t>Every civilization leaves behind ruins. Only consciousness can leave behind wisdom.</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00000">
                <a:alpha val="100000"/>
              </a:srgbClr>
            </a:gs>
            <a:gs pos="100000">
              <a:srgbClr val="C89116">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3513218" y="505751"/>
            <a:ext cx="3792334" cy="5688501"/>
          </a:xfrm>
          <a:custGeom>
            <a:avLst/>
            <a:gdLst/>
            <a:ahLst/>
            <a:cxnLst/>
            <a:rect r="r" b="b" t="t" l="l"/>
            <a:pathLst>
              <a:path h="5688501" w="3792334">
                <a:moveTo>
                  <a:pt x="0" y="0"/>
                </a:moveTo>
                <a:lnTo>
                  <a:pt x="3792334" y="0"/>
                </a:lnTo>
                <a:lnTo>
                  <a:pt x="3792334" y="5688500"/>
                </a:lnTo>
                <a:lnTo>
                  <a:pt x="0" y="5688500"/>
                </a:lnTo>
                <a:lnTo>
                  <a:pt x="0" y="0"/>
                </a:lnTo>
                <a:close/>
              </a:path>
            </a:pathLst>
          </a:custGeom>
          <a:blipFill>
            <a:blip r:embed="rId2"/>
            <a:stretch>
              <a:fillRect l="0" t="0" r="0" b="0"/>
            </a:stretch>
          </a:blipFill>
        </p:spPr>
      </p:sp>
      <p:sp>
        <p:nvSpPr>
          <p:cNvPr name="TextBox 3" id="3"/>
          <p:cNvSpPr txBox="true"/>
          <p:nvPr/>
        </p:nvSpPr>
        <p:spPr>
          <a:xfrm rot="0">
            <a:off x="490259" y="-129644"/>
            <a:ext cx="920831" cy="544670"/>
          </a:xfrm>
          <a:prstGeom prst="rect">
            <a:avLst/>
          </a:prstGeom>
        </p:spPr>
        <p:txBody>
          <a:bodyPr anchor="t" rtlCol="false" tIns="0" lIns="0" bIns="0" rIns="0">
            <a:spAutoFit/>
          </a:bodyPr>
          <a:lstStyle/>
          <a:p>
            <a:pPr algn="l">
              <a:lnSpc>
                <a:spcPts val="4877"/>
              </a:lnSpc>
            </a:pPr>
            <a:r>
              <a:rPr lang="en-US" sz="1950" spc="19">
                <a:solidFill>
                  <a:srgbClr val="FFFFFF"/>
                </a:solidFill>
                <a:latin typeface="Darker Grotesque"/>
                <a:ea typeface="Darker Grotesque"/>
                <a:cs typeface="Darker Grotesque"/>
                <a:sym typeface="Darker Grotesque"/>
              </a:rPr>
              <a:t>Borcelle</a:t>
            </a:r>
          </a:p>
        </p:txBody>
      </p:sp>
      <p:sp>
        <p:nvSpPr>
          <p:cNvPr name="TextBox 4" id="4"/>
          <p:cNvSpPr txBox="true"/>
          <p:nvPr/>
        </p:nvSpPr>
        <p:spPr>
          <a:xfrm rot="0">
            <a:off x="6384720" y="-176619"/>
            <a:ext cx="920831" cy="544670"/>
          </a:xfrm>
          <a:prstGeom prst="rect">
            <a:avLst/>
          </a:prstGeom>
        </p:spPr>
        <p:txBody>
          <a:bodyPr anchor="t" rtlCol="false" tIns="0" lIns="0" bIns="0" rIns="0">
            <a:spAutoFit/>
          </a:bodyPr>
          <a:lstStyle/>
          <a:p>
            <a:pPr algn="r">
              <a:lnSpc>
                <a:spcPts val="4877"/>
              </a:lnSpc>
            </a:pPr>
            <a:r>
              <a:rPr lang="en-US" sz="1950" spc="19">
                <a:solidFill>
                  <a:srgbClr val="FFFFFF"/>
                </a:solidFill>
                <a:latin typeface="Darker Grotesque"/>
                <a:ea typeface="Darker Grotesque"/>
                <a:cs typeface="Darker Grotesque"/>
                <a:sym typeface="Darker Grotesque"/>
              </a:rPr>
              <a:t>page 17</a:t>
            </a:r>
          </a:p>
        </p:txBody>
      </p:sp>
      <p:sp>
        <p:nvSpPr>
          <p:cNvPr name="TextBox 5" id="5"/>
          <p:cNvSpPr txBox="true"/>
          <p:nvPr/>
        </p:nvSpPr>
        <p:spPr>
          <a:xfrm rot="0">
            <a:off x="344478" y="467651"/>
            <a:ext cx="2957685" cy="1298575"/>
          </a:xfrm>
          <a:prstGeom prst="rect">
            <a:avLst/>
          </a:prstGeom>
        </p:spPr>
        <p:txBody>
          <a:bodyPr anchor="t" rtlCol="false" tIns="0" lIns="0" bIns="0" rIns="0">
            <a:spAutoFit/>
          </a:bodyPr>
          <a:lstStyle/>
          <a:p>
            <a:pPr algn="ctr">
              <a:lnSpc>
                <a:spcPts val="3079"/>
              </a:lnSpc>
            </a:pPr>
            <a:r>
              <a:rPr lang="en-US" sz="2199" b="true">
                <a:solidFill>
                  <a:srgbClr val="FFBD59"/>
                </a:solidFill>
                <a:latin typeface="Open Sans Bold"/>
                <a:ea typeface="Open Sans Bold"/>
                <a:cs typeface="Open Sans Bold"/>
                <a:sym typeface="Open Sans Bold"/>
              </a:rPr>
              <a:t>THE ZERO GENESIS</a:t>
            </a:r>
          </a:p>
          <a:p>
            <a:pPr algn="ctr">
              <a:lnSpc>
                <a:spcPts val="1820"/>
              </a:lnSpc>
            </a:pPr>
            <a:r>
              <a:rPr lang="en-US" sz="1300">
                <a:solidFill>
                  <a:srgbClr val="FFBD59"/>
                </a:solidFill>
                <a:latin typeface="Open Sans"/>
                <a:ea typeface="Open Sans"/>
                <a:cs typeface="Open Sans"/>
                <a:sym typeface="Open Sans"/>
              </a:rPr>
              <a:t>The Child Who Remembered the Future</a:t>
            </a:r>
          </a:p>
          <a:p>
            <a:pPr algn="ctr">
              <a:lnSpc>
                <a:spcPts val="1820"/>
              </a:lnSpc>
            </a:pPr>
            <a:r>
              <a:rPr lang="en-US" sz="1300">
                <a:solidFill>
                  <a:srgbClr val="FFBD59"/>
                </a:solidFill>
                <a:latin typeface="Open Sans"/>
                <a:ea typeface="Open Sans"/>
                <a:cs typeface="Open Sans"/>
                <a:sym typeface="Open Sans"/>
              </a:rPr>
              <a:t>A Standalone Visionary Science</a:t>
            </a:r>
            <a:r>
              <a:rPr lang="en-US" sz="1300">
                <a:solidFill>
                  <a:srgbClr val="FFBD59"/>
                </a:solidFill>
                <a:latin typeface="Open Sans"/>
                <a:ea typeface="Open Sans"/>
                <a:cs typeface="Open Sans"/>
                <a:sym typeface="Open Sans"/>
              </a:rPr>
              <a:t> Fantasy Novel</a:t>
            </a:r>
          </a:p>
        </p:txBody>
      </p:sp>
      <p:sp>
        <p:nvSpPr>
          <p:cNvPr name="TextBox 6" id="6"/>
          <p:cNvSpPr txBox="true"/>
          <p:nvPr/>
        </p:nvSpPr>
        <p:spPr>
          <a:xfrm rot="0">
            <a:off x="222227" y="2006346"/>
            <a:ext cx="3202188" cy="8126095"/>
          </a:xfrm>
          <a:prstGeom prst="rect">
            <a:avLst/>
          </a:prstGeom>
        </p:spPr>
        <p:txBody>
          <a:bodyPr anchor="t" rtlCol="false" tIns="0" lIns="0" bIns="0" rIns="0">
            <a:spAutoFit/>
          </a:bodyPr>
          <a:lstStyle/>
          <a:p>
            <a:pPr algn="l">
              <a:lnSpc>
                <a:spcPts val="2380"/>
              </a:lnSpc>
            </a:pPr>
            <a:r>
              <a:rPr lang="en-US" sz="1700" b="true">
                <a:solidFill>
                  <a:srgbClr val="FFBD59"/>
                </a:solidFill>
                <a:latin typeface="Open Sans Bold"/>
                <a:ea typeface="Open Sans Bold"/>
                <a:cs typeface="Open Sans Bold"/>
                <a:sym typeface="Open Sans Bold"/>
              </a:rPr>
              <a:t>Book Overview</a:t>
            </a:r>
          </a:p>
          <a:p>
            <a:pPr algn="l">
              <a:lnSpc>
                <a:spcPts val="1680"/>
              </a:lnSpc>
            </a:pPr>
            <a:r>
              <a:rPr lang="en-US" sz="1200">
                <a:solidFill>
                  <a:srgbClr val="FFFFFF"/>
                </a:solidFill>
                <a:latin typeface="Open Sans"/>
                <a:ea typeface="Open Sans"/>
                <a:cs typeface="Open Sans"/>
                <a:sym typeface="Open Sans"/>
              </a:rPr>
              <a:t>The war is over.</a:t>
            </a:r>
          </a:p>
          <a:p>
            <a:pPr algn="l">
              <a:lnSpc>
                <a:spcPts val="1680"/>
              </a:lnSpc>
            </a:pPr>
            <a:r>
              <a:rPr lang="en-US" sz="1200">
                <a:solidFill>
                  <a:srgbClr val="FFFFFF"/>
                </a:solidFill>
                <a:latin typeface="Open Sans"/>
                <a:ea typeface="Open Sans"/>
                <a:cs typeface="Open Sans"/>
                <a:sym typeface="Open Sans"/>
              </a:rPr>
              <a:t>The world survived.</a:t>
            </a:r>
          </a:p>
          <a:p>
            <a:pPr algn="l">
              <a:lnSpc>
                <a:spcPts val="1680"/>
              </a:lnSpc>
            </a:pPr>
            <a:r>
              <a:rPr lang="en-US" sz="1200">
                <a:solidFill>
                  <a:srgbClr val="FFFFFF"/>
                </a:solidFill>
                <a:latin typeface="Open Sans"/>
                <a:ea typeface="Open Sans"/>
                <a:cs typeface="Open Sans"/>
                <a:sym typeface="Open Sans"/>
              </a:rPr>
              <a:t>But humanity did not.</a:t>
            </a:r>
          </a:p>
          <a:p>
            <a:pPr algn="l">
              <a:lnSpc>
                <a:spcPts val="1680"/>
              </a:lnSpc>
            </a:pPr>
            <a:r>
              <a:rPr lang="en-US" sz="1200">
                <a:solidFill>
                  <a:srgbClr val="FFFFFF"/>
                </a:solidFill>
                <a:latin typeface="Open Sans"/>
                <a:ea typeface="Open Sans"/>
                <a:cs typeface="Open Sans"/>
                <a:sym typeface="Open Sans"/>
              </a:rPr>
              <a:t>After the events of The Parchment of Infinity, the last remnants of civilization wander through the ashes of a seventh collapse. Melina is gone. Nathaniel is left carrying their newborn child—the only being who seems untouched by humanity's ancient cycle of fear, power, and control.</a:t>
            </a:r>
          </a:p>
          <a:p>
            <a:pPr algn="l">
              <a:lnSpc>
                <a:spcPts val="1680"/>
              </a:lnSpc>
            </a:pPr>
            <a:r>
              <a:rPr lang="en-US" sz="1200">
                <a:solidFill>
                  <a:srgbClr val="FFFFFF"/>
                </a:solidFill>
                <a:latin typeface="Open Sans"/>
                <a:ea typeface="Open Sans"/>
                <a:cs typeface="Open Sans"/>
                <a:sym typeface="Open Sans"/>
              </a:rPr>
              <a:t>The child does not speak.</a:t>
            </a:r>
          </a:p>
          <a:p>
            <a:pPr algn="l">
              <a:lnSpc>
                <a:spcPts val="1680"/>
              </a:lnSpc>
            </a:pPr>
            <a:r>
              <a:rPr lang="en-US" sz="1200">
                <a:solidFill>
                  <a:srgbClr val="FFFFFF"/>
                </a:solidFill>
                <a:latin typeface="Open Sans"/>
                <a:ea typeface="Open Sans"/>
                <a:cs typeface="Open Sans"/>
                <a:sym typeface="Open Sans"/>
              </a:rPr>
              <a:t>He does not cry.</a:t>
            </a:r>
          </a:p>
          <a:p>
            <a:pPr algn="l">
              <a:lnSpc>
                <a:spcPts val="1680"/>
              </a:lnSpc>
            </a:pPr>
            <a:r>
              <a:rPr lang="en-US" sz="1200">
                <a:solidFill>
                  <a:srgbClr val="FFFFFF"/>
                </a:solidFill>
                <a:latin typeface="Open Sans"/>
                <a:ea typeface="Open Sans"/>
                <a:cs typeface="Open Sans"/>
                <a:sym typeface="Open Sans"/>
              </a:rPr>
              <a:t>Yet reality itself begins to change around him.</a:t>
            </a:r>
          </a:p>
          <a:p>
            <a:pPr algn="l">
              <a:lnSpc>
                <a:spcPts val="1680"/>
              </a:lnSpc>
            </a:pPr>
            <a:r>
              <a:rPr lang="en-US" sz="1200">
                <a:solidFill>
                  <a:srgbClr val="FFFFFF"/>
                </a:solidFill>
                <a:latin typeface="Open Sans"/>
                <a:ea typeface="Open Sans"/>
                <a:cs typeface="Open Sans"/>
                <a:sym typeface="Open Sans"/>
              </a:rPr>
              <a:t>As desperate survivors search for another savior, powerful factions seek to control the mysterious child whose very existence rewrites the laws of consciousness. Nathaniel soon realizes that the greatest danger is not another apocalypse.</a:t>
            </a:r>
          </a:p>
          <a:p>
            <a:pPr algn="l">
              <a:lnSpc>
                <a:spcPts val="1680"/>
              </a:lnSpc>
            </a:pPr>
            <a:r>
              <a:rPr lang="en-US" sz="1200">
                <a:solidFill>
                  <a:srgbClr val="FFFFFF"/>
                </a:solidFill>
                <a:latin typeface="Open Sans"/>
                <a:ea typeface="Open Sans"/>
                <a:cs typeface="Open Sans"/>
                <a:sym typeface="Open Sans"/>
              </a:rPr>
              <a:t>It is humanity's endless desire to surrender its freedom.</a:t>
            </a:r>
          </a:p>
          <a:p>
            <a:pPr algn="l">
              <a:lnSpc>
                <a:spcPts val="2380"/>
              </a:lnSpc>
            </a:pPr>
            <a:r>
              <a:rPr lang="en-US" sz="1700" b="true">
                <a:solidFill>
                  <a:srgbClr val="FFBD59"/>
                </a:solidFill>
                <a:latin typeface="Open Sans Bold"/>
                <a:ea typeface="Open Sans Bold"/>
                <a:cs typeface="Open Sans Bold"/>
                <a:sym typeface="Open Sans Bold"/>
              </a:rPr>
              <a:t>About the Novel</a:t>
            </a:r>
          </a:p>
          <a:p>
            <a:pPr algn="l">
              <a:lnSpc>
                <a:spcPts val="1680"/>
              </a:lnSpc>
            </a:pPr>
            <a:r>
              <a:rPr lang="en-US" sz="1200">
                <a:solidFill>
                  <a:srgbClr val="FFFFFF"/>
                </a:solidFill>
                <a:latin typeface="Open Sans"/>
                <a:ea typeface="Open Sans"/>
                <a:cs typeface="Open Sans"/>
                <a:sym typeface="Open Sans"/>
              </a:rPr>
              <a:t>The Zero: Genesis is a philosophical speculative novel exploring consciousness, freedom, identity, trauma, and the evolution of civilization through an entirely new narrative.</a:t>
            </a:r>
          </a:p>
          <a:p>
            <a:pPr algn="l">
              <a:lnSpc>
                <a:spcPts val="1680"/>
              </a:lnSpc>
            </a:pPr>
            <a:r>
              <a:rPr lang="en-US" sz="1200">
                <a:solidFill>
                  <a:srgbClr val="FFFFFF"/>
                </a:solidFill>
                <a:latin typeface="Open Sans"/>
                <a:ea typeface="Open Sans"/>
                <a:cs typeface="Open Sans"/>
                <a:sym typeface="Open Sans"/>
              </a:rPr>
              <a:t>Although it continues from the universe established in The Parchment of Infinity, it functions as a completely independent story, introducing new readers directly into its world while rewarding longtime followers with a deeper continuation of the mythology.</a:t>
            </a:r>
          </a:p>
          <a:p>
            <a:pPr algn="l">
              <a:lnSpc>
                <a:spcPts val="1680"/>
              </a:lnSpc>
            </a:pPr>
            <a:r>
              <a:rPr lang="en-US" sz="1200">
                <a:solidFill>
                  <a:srgbClr val="FFFFFF"/>
                </a:solidFill>
                <a:latin typeface="Open Sans"/>
                <a:ea typeface="Open Sans"/>
                <a:cs typeface="Open Sans"/>
                <a:sym typeface="Open Sans"/>
              </a:rPr>
              <a:t>At its center stands a child unlike any other.</a:t>
            </a:r>
          </a:p>
          <a:p>
            <a:pPr algn="l">
              <a:lnSpc>
                <a:spcPts val="1680"/>
              </a:lnSpc>
            </a:pPr>
            <a:r>
              <a:rPr lang="en-US" sz="1200">
                <a:solidFill>
                  <a:srgbClr val="FFFFFF"/>
                </a:solidFill>
                <a:latin typeface="Open Sans"/>
                <a:ea typeface="Open Sans"/>
                <a:cs typeface="Open Sans"/>
                <a:sym typeface="Open Sans"/>
              </a:rPr>
              <a:t>A child</a:t>
            </a:r>
            <a:r>
              <a:rPr lang="en-US" sz="1200">
                <a:solidFill>
                  <a:srgbClr val="FFFFFF"/>
                </a:solidFill>
                <a:latin typeface="Open Sans"/>
                <a:ea typeface="Open Sans"/>
                <a:cs typeface="Open Sans"/>
                <a:sym typeface="Open Sans"/>
              </a:rPr>
              <a:t> who does not inherit history.</a:t>
            </a:r>
          </a:p>
          <a:p>
            <a:pPr algn="l">
              <a:lnSpc>
                <a:spcPts val="1680"/>
              </a:lnSpc>
            </a:pPr>
            <a:r>
              <a:rPr lang="en-US" sz="1200">
                <a:solidFill>
                  <a:srgbClr val="FFFFFF"/>
                </a:solidFill>
                <a:latin typeface="Open Sans"/>
                <a:ea typeface="Open Sans"/>
                <a:cs typeface="Open Sans"/>
                <a:sym typeface="Open Sans"/>
              </a:rPr>
              <a:t>A child who reflects it.</a:t>
            </a:r>
          </a:p>
        </p:txBody>
      </p:sp>
      <p:sp>
        <p:nvSpPr>
          <p:cNvPr name="TextBox 7" id="7"/>
          <p:cNvSpPr txBox="true"/>
          <p:nvPr/>
        </p:nvSpPr>
        <p:spPr>
          <a:xfrm rot="0">
            <a:off x="3415655" y="6250597"/>
            <a:ext cx="3881137" cy="4307840"/>
          </a:xfrm>
          <a:prstGeom prst="rect">
            <a:avLst/>
          </a:prstGeom>
        </p:spPr>
        <p:txBody>
          <a:bodyPr anchor="t" rtlCol="false" tIns="0" lIns="0" bIns="0" rIns="0">
            <a:spAutoFit/>
          </a:bodyPr>
          <a:lstStyle/>
          <a:p>
            <a:pPr algn="r">
              <a:lnSpc>
                <a:spcPts val="2380"/>
              </a:lnSpc>
            </a:pPr>
            <a:r>
              <a:rPr lang="en-US" sz="1700" b="true">
                <a:solidFill>
                  <a:srgbClr val="FFFFFF"/>
                </a:solidFill>
                <a:latin typeface="Open Sans Bold"/>
                <a:ea typeface="Open Sans Bold"/>
                <a:cs typeface="Open Sans Bold"/>
                <a:sym typeface="Open Sans Bold"/>
              </a:rPr>
              <a:t>Key Themes</a:t>
            </a:r>
          </a:p>
          <a:p>
            <a:pPr algn="r">
              <a:lnSpc>
                <a:spcPts val="1540"/>
              </a:lnSpc>
            </a:pPr>
            <a:r>
              <a:rPr lang="en-US" sz="1100">
                <a:solidFill>
                  <a:srgbClr val="FFFFFF"/>
                </a:solidFill>
                <a:latin typeface="Open Sans"/>
                <a:ea typeface="Open Sans"/>
                <a:cs typeface="Open Sans"/>
                <a:sym typeface="Open Sans"/>
              </a:rPr>
              <a:t>Consciousness as the foundation of reality</a:t>
            </a:r>
          </a:p>
          <a:p>
            <a:pPr algn="r">
              <a:lnSpc>
                <a:spcPts val="1540"/>
              </a:lnSpc>
            </a:pPr>
            <a:r>
              <a:rPr lang="en-US" sz="1100">
                <a:solidFill>
                  <a:srgbClr val="FFFFFF"/>
                </a:solidFill>
                <a:latin typeface="Open Sans"/>
                <a:ea typeface="Open Sans"/>
                <a:cs typeface="Open Sans"/>
                <a:sym typeface="Open Sans"/>
              </a:rPr>
              <a:t>Freedom versus control Collective trauma Memory beyond biology The psychology of power Human evolution</a:t>
            </a:r>
          </a:p>
          <a:p>
            <a:pPr algn="r">
              <a:lnSpc>
                <a:spcPts val="1540"/>
              </a:lnSpc>
            </a:pPr>
            <a:r>
              <a:rPr lang="en-US" sz="1100">
                <a:solidFill>
                  <a:srgbClr val="FFFFFF"/>
                </a:solidFill>
                <a:latin typeface="Open Sans"/>
                <a:ea typeface="Open Sans"/>
                <a:cs typeface="Open Sans"/>
                <a:sym typeface="Open Sans"/>
              </a:rPr>
              <a:t>Post-apocalyptic reconstruction Artificial intelligence and autonomy Responsibility instead of salvation The birth of a new civilization</a:t>
            </a:r>
          </a:p>
          <a:p>
            <a:pPr algn="r">
              <a:lnSpc>
                <a:spcPts val="2380"/>
              </a:lnSpc>
            </a:pPr>
            <a:r>
              <a:rPr lang="en-US" sz="1700" b="true">
                <a:solidFill>
                  <a:srgbClr val="FFFFFF"/>
                </a:solidFill>
                <a:latin typeface="Open Sans Bold"/>
                <a:ea typeface="Open Sans Bold"/>
                <a:cs typeface="Open Sans Bold"/>
                <a:sym typeface="Open Sans Bold"/>
              </a:rPr>
              <a:t>Literary Positioning</a:t>
            </a:r>
          </a:p>
          <a:p>
            <a:pPr algn="r">
              <a:lnSpc>
                <a:spcPts val="1540"/>
              </a:lnSpc>
            </a:pPr>
            <a:r>
              <a:rPr lang="en-US" sz="1100">
                <a:solidFill>
                  <a:srgbClr val="FFFFFF"/>
                </a:solidFill>
                <a:latin typeface="Open Sans"/>
                <a:ea typeface="Open Sans"/>
                <a:cs typeface="Open Sans"/>
                <a:sym typeface="Open Sans"/>
              </a:rPr>
              <a:t>Blending visionary science fiction, philosophical fiction, speculative psychology, metaphysical fiction, and post-apocalyptic storytelling, The Zero: Genesis asks one fundamental question:</a:t>
            </a:r>
          </a:p>
          <a:p>
            <a:pPr algn="r">
              <a:lnSpc>
                <a:spcPts val="1540"/>
              </a:lnSpc>
            </a:pPr>
            <a:r>
              <a:rPr lang="en-US" sz="1100">
                <a:solidFill>
                  <a:srgbClr val="FFFFFF"/>
                </a:solidFill>
                <a:latin typeface="Open Sans"/>
                <a:ea typeface="Open Sans"/>
                <a:cs typeface="Open Sans"/>
                <a:sym typeface="Open Sans"/>
              </a:rPr>
              <a:t>Rather than following the traditional "chosen one" narrative, the novel dismantles the very idea of messiahs and external salvation, proposing that true transformation begins only when humanity accepts responsibility for its own consciousness.</a:t>
            </a:r>
          </a:p>
          <a:p>
            <a:pPr algn="r">
              <a:lnSpc>
                <a:spcPts val="2380"/>
              </a:lnSpc>
            </a:pPr>
            <a:r>
              <a:rPr lang="en-US" b="true" sz="1700">
                <a:solidFill>
                  <a:srgbClr val="FFFFFF"/>
                </a:solidFill>
                <a:latin typeface="Open Sans Bold"/>
                <a:ea typeface="Open Sans Bold"/>
                <a:cs typeface="Open Sans Bold"/>
                <a:sym typeface="Open Sans Bold"/>
              </a:rPr>
              <a:t>Tagline</a:t>
            </a:r>
          </a:p>
          <a:p>
            <a:pPr algn="r">
              <a:lnSpc>
                <a:spcPts val="1540"/>
              </a:lnSpc>
            </a:pPr>
            <a:r>
              <a:rPr lang="en-US" sz="1100">
                <a:solidFill>
                  <a:srgbClr val="FFFFFF"/>
                </a:solidFill>
                <a:latin typeface="Open Sans"/>
                <a:ea typeface="Open Sans"/>
                <a:cs typeface="Open Sans"/>
                <a:sym typeface="Open Sans"/>
              </a:rPr>
              <a:t>The world does not change because someone saves it.</a:t>
            </a:r>
          </a:p>
          <a:p>
            <a:pPr algn="r">
              <a:lnSpc>
                <a:spcPts val="1540"/>
              </a:lnSpc>
            </a:pPr>
            <a:r>
              <a:rPr lang="en-US" sz="1100">
                <a:solidFill>
                  <a:srgbClr val="FFFFFF"/>
                </a:solidFill>
                <a:latin typeface="Open Sans"/>
                <a:ea typeface="Open Sans"/>
                <a:cs typeface="Open Sans"/>
                <a:sym typeface="Open Sans"/>
              </a:rPr>
              <a:t>It changes because consciousness remembers what freedom feels like.</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00000">
                <a:alpha val="100000"/>
              </a:srgbClr>
            </a:gs>
            <a:gs pos="100000">
              <a:srgbClr val="C89116">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3660813" y="464252"/>
            <a:ext cx="3677259" cy="5515889"/>
          </a:xfrm>
          <a:custGeom>
            <a:avLst/>
            <a:gdLst/>
            <a:ahLst/>
            <a:cxnLst/>
            <a:rect r="r" b="b" t="t" l="l"/>
            <a:pathLst>
              <a:path h="5515889" w="3677259">
                <a:moveTo>
                  <a:pt x="0" y="0"/>
                </a:moveTo>
                <a:lnTo>
                  <a:pt x="3677260" y="0"/>
                </a:lnTo>
                <a:lnTo>
                  <a:pt x="3677260" y="5515890"/>
                </a:lnTo>
                <a:lnTo>
                  <a:pt x="0" y="5515890"/>
                </a:lnTo>
                <a:lnTo>
                  <a:pt x="0" y="0"/>
                </a:lnTo>
                <a:close/>
              </a:path>
            </a:pathLst>
          </a:custGeom>
          <a:blipFill>
            <a:blip r:embed="rId2"/>
            <a:stretch>
              <a:fillRect l="0" t="0" r="0" b="0"/>
            </a:stretch>
          </a:blipFill>
        </p:spPr>
      </p:sp>
      <p:sp>
        <p:nvSpPr>
          <p:cNvPr name="TextBox 3" id="3"/>
          <p:cNvSpPr txBox="true"/>
          <p:nvPr/>
        </p:nvSpPr>
        <p:spPr>
          <a:xfrm rot="0">
            <a:off x="582555" y="-220977"/>
            <a:ext cx="920831" cy="544670"/>
          </a:xfrm>
          <a:prstGeom prst="rect">
            <a:avLst/>
          </a:prstGeom>
        </p:spPr>
        <p:txBody>
          <a:bodyPr anchor="t" rtlCol="false" tIns="0" lIns="0" bIns="0" rIns="0">
            <a:spAutoFit/>
          </a:bodyPr>
          <a:lstStyle/>
          <a:p>
            <a:pPr algn="l">
              <a:lnSpc>
                <a:spcPts val="4877"/>
              </a:lnSpc>
            </a:pPr>
            <a:r>
              <a:rPr lang="en-US" sz="1950" spc="19">
                <a:solidFill>
                  <a:srgbClr val="FFFFFF"/>
                </a:solidFill>
                <a:latin typeface="Darker Grotesque"/>
                <a:ea typeface="Darker Grotesque"/>
                <a:cs typeface="Darker Grotesque"/>
                <a:sym typeface="Darker Grotesque"/>
              </a:rPr>
              <a:t>Borcelle</a:t>
            </a:r>
          </a:p>
        </p:txBody>
      </p:sp>
      <p:sp>
        <p:nvSpPr>
          <p:cNvPr name="TextBox 4" id="4"/>
          <p:cNvSpPr txBox="true"/>
          <p:nvPr/>
        </p:nvSpPr>
        <p:spPr>
          <a:xfrm rot="0">
            <a:off x="6417241" y="-247650"/>
            <a:ext cx="920831" cy="544670"/>
          </a:xfrm>
          <a:prstGeom prst="rect">
            <a:avLst/>
          </a:prstGeom>
        </p:spPr>
        <p:txBody>
          <a:bodyPr anchor="t" rtlCol="false" tIns="0" lIns="0" bIns="0" rIns="0">
            <a:spAutoFit/>
          </a:bodyPr>
          <a:lstStyle/>
          <a:p>
            <a:pPr algn="r">
              <a:lnSpc>
                <a:spcPts val="4877"/>
              </a:lnSpc>
            </a:pPr>
            <a:r>
              <a:rPr lang="en-US" sz="1950" spc="19">
                <a:solidFill>
                  <a:srgbClr val="FFFFFF"/>
                </a:solidFill>
                <a:latin typeface="Darker Grotesque"/>
                <a:ea typeface="Darker Grotesque"/>
                <a:cs typeface="Darker Grotesque"/>
                <a:sym typeface="Darker Grotesque"/>
              </a:rPr>
              <a:t>page 18</a:t>
            </a:r>
          </a:p>
        </p:txBody>
      </p:sp>
      <p:sp>
        <p:nvSpPr>
          <p:cNvPr name="TextBox 5" id="5"/>
          <p:cNvSpPr txBox="true"/>
          <p:nvPr/>
        </p:nvSpPr>
        <p:spPr>
          <a:xfrm rot="0">
            <a:off x="224595" y="426152"/>
            <a:ext cx="3436218" cy="1404620"/>
          </a:xfrm>
          <a:prstGeom prst="rect">
            <a:avLst/>
          </a:prstGeom>
        </p:spPr>
        <p:txBody>
          <a:bodyPr anchor="t" rtlCol="false" tIns="0" lIns="0" bIns="0" rIns="0">
            <a:spAutoFit/>
          </a:bodyPr>
          <a:lstStyle/>
          <a:p>
            <a:pPr algn="ctr">
              <a:lnSpc>
                <a:spcPts val="3079"/>
              </a:lnSpc>
            </a:pPr>
            <a:r>
              <a:rPr lang="en-US" sz="2199" b="true">
                <a:solidFill>
                  <a:srgbClr val="FFBD59"/>
                </a:solidFill>
                <a:latin typeface="Open Sans Bold"/>
                <a:ea typeface="Open Sans Bold"/>
                <a:cs typeface="Open Sans Bold"/>
                <a:sym typeface="Open Sans Bold"/>
              </a:rPr>
              <a:t>CODE: TRANSFORMATION</a:t>
            </a:r>
          </a:p>
          <a:p>
            <a:pPr algn="ctr">
              <a:lnSpc>
                <a:spcPts val="1679"/>
              </a:lnSpc>
            </a:pPr>
            <a:r>
              <a:rPr lang="en-US" sz="1200">
                <a:solidFill>
                  <a:srgbClr val="FFBD59"/>
                </a:solidFill>
                <a:latin typeface="Open Sans"/>
                <a:ea typeface="Open Sans"/>
                <a:cs typeface="Open Sans"/>
                <a:sym typeface="Open Sans"/>
              </a:rPr>
              <a:t>Anatomy of the Consciousness Transition</a:t>
            </a:r>
          </a:p>
          <a:p>
            <a:pPr algn="ctr">
              <a:lnSpc>
                <a:spcPts val="1679"/>
              </a:lnSpc>
            </a:pPr>
            <a:r>
              <a:rPr lang="en-US" sz="1200">
                <a:solidFill>
                  <a:srgbClr val="FFBD59"/>
                </a:solidFill>
                <a:latin typeface="Open Sans"/>
                <a:ea typeface="Open Sans"/>
                <a:cs typeface="Open Sans"/>
                <a:sym typeface="Open Sans"/>
              </a:rPr>
              <a:t>Operational Protocols for Survival</a:t>
            </a:r>
          </a:p>
          <a:p>
            <a:pPr algn="ctr">
              <a:lnSpc>
                <a:spcPts val="1679"/>
              </a:lnSpc>
            </a:pPr>
            <a:r>
              <a:rPr lang="en-US" sz="1200">
                <a:solidFill>
                  <a:srgbClr val="FFBD59"/>
                </a:solidFill>
                <a:latin typeface="Open Sans"/>
                <a:ea typeface="Open Sans"/>
                <a:cs typeface="Open Sans"/>
                <a:sym typeface="Open Sans"/>
              </a:rPr>
              <a:t>A Narrative</a:t>
            </a:r>
            <a:r>
              <a:rPr lang="en-US" sz="1200">
                <a:solidFill>
                  <a:srgbClr val="FFBD59"/>
                </a:solidFill>
                <a:latin typeface="Open Sans"/>
                <a:ea typeface="Open Sans"/>
                <a:cs typeface="Open Sans"/>
                <a:sym typeface="Open Sans"/>
              </a:rPr>
              <a:t> Philosophical Treatise</a:t>
            </a:r>
          </a:p>
        </p:txBody>
      </p:sp>
      <p:sp>
        <p:nvSpPr>
          <p:cNvPr name="TextBox 6" id="6"/>
          <p:cNvSpPr txBox="true"/>
          <p:nvPr/>
        </p:nvSpPr>
        <p:spPr>
          <a:xfrm rot="0">
            <a:off x="151765" y="1945073"/>
            <a:ext cx="3386474" cy="4058920"/>
          </a:xfrm>
          <a:prstGeom prst="rect">
            <a:avLst/>
          </a:prstGeom>
        </p:spPr>
        <p:txBody>
          <a:bodyPr anchor="t" rtlCol="false" tIns="0" lIns="0" bIns="0" rIns="0">
            <a:spAutoFit/>
          </a:bodyPr>
          <a:lstStyle/>
          <a:p>
            <a:pPr algn="l">
              <a:lnSpc>
                <a:spcPts val="2380"/>
              </a:lnSpc>
            </a:pPr>
            <a:r>
              <a:rPr lang="en-US" sz="1700" b="true">
                <a:solidFill>
                  <a:srgbClr val="FFBD59"/>
                </a:solidFill>
                <a:latin typeface="Open Sans Bold"/>
                <a:ea typeface="Open Sans Bold"/>
                <a:cs typeface="Open Sans Bold"/>
                <a:sym typeface="Open Sans Bold"/>
              </a:rPr>
              <a:t>Book Overview</a:t>
            </a:r>
          </a:p>
          <a:p>
            <a:pPr algn="l">
              <a:lnSpc>
                <a:spcPts val="1680"/>
              </a:lnSpc>
            </a:pPr>
            <a:r>
              <a:rPr lang="en-US" sz="1200">
                <a:solidFill>
                  <a:srgbClr val="FFFFFF"/>
                </a:solidFill>
                <a:latin typeface="Open Sans"/>
                <a:ea typeface="Open Sans"/>
                <a:cs typeface="Open Sans"/>
                <a:sym typeface="Open Sans"/>
              </a:rPr>
              <a:t>What if consciousness is not a product of reality—but the condition that allows reality to exist?</a:t>
            </a:r>
          </a:p>
          <a:p>
            <a:pPr algn="l">
              <a:lnSpc>
                <a:spcPts val="1680"/>
              </a:lnSpc>
            </a:pPr>
            <a:r>
              <a:rPr lang="en-US" sz="1200">
                <a:solidFill>
                  <a:srgbClr val="FFFFFF"/>
                </a:solidFill>
                <a:latin typeface="Open Sans"/>
                <a:ea typeface="Open Sans"/>
                <a:cs typeface="Open Sans"/>
                <a:sym typeface="Open Sans"/>
              </a:rPr>
              <a:t>CODE: TRANSFORMATION is neither a novel nor a traditional work of philosophy. It is a narrative</a:t>
            </a:r>
            <a:r>
              <a:rPr lang="en-US" sz="1200">
                <a:solidFill>
                  <a:srgbClr val="FFFFFF"/>
                </a:solidFill>
                <a:latin typeface="Open Sans"/>
                <a:ea typeface="Open Sans"/>
                <a:cs typeface="Open Sans"/>
                <a:sym typeface="Open Sans"/>
              </a:rPr>
              <a:t> philosophical treatise in which story, dialogue, symbolism, and conceptual analysis converge to explore a new philosophical framework: Neo-Essential Integralism.</a:t>
            </a:r>
          </a:p>
          <a:p>
            <a:pPr algn="l">
              <a:lnSpc>
                <a:spcPts val="1680"/>
              </a:lnSpc>
            </a:pPr>
            <a:r>
              <a:rPr lang="en-US" sz="1200">
                <a:solidFill>
                  <a:srgbClr val="FFFFFF"/>
                </a:solidFill>
                <a:latin typeface="Open Sans"/>
                <a:ea typeface="Open Sans"/>
                <a:cs typeface="Open Sans"/>
                <a:sym typeface="Open Sans"/>
              </a:rPr>
              <a:t>Set against the backdrop of a collapsing civilization, the book follows Melina and Nathaniel—not as conventional protagonists, but as living perspectives through which fundamental questions about consciousness, identity, time, freedom, and human evolution are examined. The narrative is not intended to entertain alone; it functions as a vehicle for philosophical inquiry into the nature of existence itself.</a:t>
            </a:r>
          </a:p>
        </p:txBody>
      </p:sp>
      <p:sp>
        <p:nvSpPr>
          <p:cNvPr name="TextBox 7" id="7"/>
          <p:cNvSpPr txBox="true"/>
          <p:nvPr/>
        </p:nvSpPr>
        <p:spPr>
          <a:xfrm rot="0">
            <a:off x="184286" y="6088105"/>
            <a:ext cx="7153787" cy="4479290"/>
          </a:xfrm>
          <a:prstGeom prst="rect">
            <a:avLst/>
          </a:prstGeom>
        </p:spPr>
        <p:txBody>
          <a:bodyPr anchor="t" rtlCol="false" tIns="0" lIns="0" bIns="0" rIns="0">
            <a:spAutoFit/>
          </a:bodyPr>
          <a:lstStyle/>
          <a:p>
            <a:pPr algn="l">
              <a:lnSpc>
                <a:spcPts val="2380"/>
              </a:lnSpc>
            </a:pPr>
            <a:r>
              <a:rPr lang="en-US" sz="1700" b="true">
                <a:solidFill>
                  <a:srgbClr val="FFBD59"/>
                </a:solidFill>
                <a:latin typeface="Open Sans Bold"/>
                <a:ea typeface="Open Sans Bold"/>
                <a:cs typeface="Open Sans Bold"/>
                <a:sym typeface="Open Sans Bold"/>
              </a:rPr>
              <a:t>Introducing Neo-Essential Integralism</a:t>
            </a:r>
          </a:p>
          <a:p>
            <a:pPr algn="l">
              <a:lnSpc>
                <a:spcPts val="1540"/>
              </a:lnSpc>
            </a:pPr>
            <a:r>
              <a:rPr lang="en-US" sz="1100">
                <a:solidFill>
                  <a:srgbClr val="FFFFFF"/>
                </a:solidFill>
                <a:latin typeface="Open Sans"/>
                <a:ea typeface="Open Sans"/>
                <a:cs typeface="Open Sans"/>
                <a:sym typeface="Open Sans"/>
              </a:rPr>
              <a:t>At the heart of the book stands Neo-Essential Integralism, an original philosophical concept developed by Melina Orea.</a:t>
            </a:r>
          </a:p>
          <a:p>
            <a:pPr algn="l">
              <a:lnSpc>
                <a:spcPts val="1540"/>
              </a:lnSpc>
            </a:pPr>
            <a:r>
              <a:rPr lang="en-US" sz="1100">
                <a:solidFill>
                  <a:srgbClr val="FFFFFF"/>
                </a:solidFill>
                <a:latin typeface="Open Sans"/>
                <a:ea typeface="Open Sans"/>
                <a:cs typeface="Open Sans"/>
                <a:sym typeface="Open Sans"/>
              </a:rPr>
              <a:t>Rather than reducing reality to either materialism or spirituality, Neo-Essential Integralism proposes an integrative vision in which consciousness, information, matter, biological evolution, complexity science, cosmology, psychology, and ethics are understood as interconnected dimensions of a single dynamic process.</a:t>
            </a:r>
          </a:p>
          <a:p>
            <a:pPr algn="l">
              <a:lnSpc>
                <a:spcPts val="1540"/>
              </a:lnSpc>
            </a:pPr>
            <a:r>
              <a:rPr lang="en-US" sz="1100">
                <a:solidFill>
                  <a:srgbClr val="FFFFFF"/>
                </a:solidFill>
                <a:latin typeface="Open Sans"/>
                <a:ea typeface="Open Sans"/>
                <a:cs typeface="Open Sans"/>
                <a:sym typeface="Open Sans"/>
              </a:rPr>
              <a:t>The work explores questions such as:</a:t>
            </a:r>
          </a:p>
          <a:p>
            <a:pPr algn="l" marL="237495" indent="-118748" lvl="1">
              <a:lnSpc>
                <a:spcPts val="1540"/>
              </a:lnSpc>
              <a:buFont typeface="Arial"/>
              <a:buChar char="•"/>
            </a:pPr>
            <a:r>
              <a:rPr lang="en-US" sz="1100">
                <a:solidFill>
                  <a:srgbClr val="FFFFFF"/>
                </a:solidFill>
                <a:latin typeface="Open Sans"/>
                <a:ea typeface="Open Sans"/>
                <a:cs typeface="Open Sans"/>
                <a:sym typeface="Open Sans"/>
              </a:rPr>
              <a:t>What is consciousness?</a:t>
            </a:r>
          </a:p>
          <a:p>
            <a:pPr algn="l" marL="237495" indent="-118748" lvl="1">
              <a:lnSpc>
                <a:spcPts val="1540"/>
              </a:lnSpc>
              <a:buFont typeface="Arial"/>
              <a:buChar char="•"/>
            </a:pPr>
            <a:r>
              <a:rPr lang="en-US" sz="1100">
                <a:solidFill>
                  <a:srgbClr val="FFFFFF"/>
                </a:solidFill>
                <a:latin typeface="Open Sans"/>
                <a:ea typeface="Open Sans"/>
                <a:cs typeface="Open Sans"/>
                <a:sym typeface="Open Sans"/>
              </a:rPr>
              <a:t>Can identity exist independently of memory?</a:t>
            </a:r>
          </a:p>
          <a:p>
            <a:pPr algn="l" marL="237495" indent="-118748" lvl="1">
              <a:lnSpc>
                <a:spcPts val="1540"/>
              </a:lnSpc>
              <a:buFont typeface="Arial"/>
              <a:buChar char="•"/>
            </a:pPr>
            <a:r>
              <a:rPr lang="en-US" sz="1100">
                <a:solidFill>
                  <a:srgbClr val="FFFFFF"/>
                </a:solidFill>
                <a:latin typeface="Open Sans"/>
                <a:ea typeface="Open Sans"/>
                <a:cs typeface="Open Sans"/>
                <a:sym typeface="Open Sans"/>
              </a:rPr>
              <a:t>How does information shape reality?</a:t>
            </a:r>
          </a:p>
          <a:p>
            <a:pPr algn="l" marL="237495" indent="-118748" lvl="1">
              <a:lnSpc>
                <a:spcPts val="1540"/>
              </a:lnSpc>
              <a:buFont typeface="Arial"/>
              <a:buChar char="•"/>
            </a:pPr>
            <a:r>
              <a:rPr lang="en-US" sz="1100">
                <a:solidFill>
                  <a:srgbClr val="FFFFFF"/>
                </a:solidFill>
                <a:latin typeface="Open Sans"/>
                <a:ea typeface="Open Sans"/>
                <a:cs typeface="Open Sans"/>
                <a:sym typeface="Open Sans"/>
              </a:rPr>
              <a:t>What is the relationship between entropy and meaning?</a:t>
            </a:r>
          </a:p>
          <a:p>
            <a:pPr algn="l" marL="237495" indent="-118748" lvl="1">
              <a:lnSpc>
                <a:spcPts val="1540"/>
              </a:lnSpc>
              <a:buFont typeface="Arial"/>
              <a:buChar char="•"/>
            </a:pPr>
            <a:r>
              <a:rPr lang="en-US" sz="1100">
                <a:solidFill>
                  <a:srgbClr val="FFFFFF"/>
                </a:solidFill>
                <a:latin typeface="Open Sans"/>
                <a:ea typeface="Open Sans"/>
                <a:cs typeface="Open Sans"/>
                <a:sym typeface="Open Sans"/>
              </a:rPr>
              <a:t>Can civilization evolve beyond systems built on fear and control?</a:t>
            </a:r>
          </a:p>
          <a:p>
            <a:pPr algn="l" marL="237495" indent="-118748" lvl="1">
              <a:lnSpc>
                <a:spcPts val="1540"/>
              </a:lnSpc>
              <a:buFont typeface="Arial"/>
              <a:buChar char="•"/>
            </a:pPr>
            <a:r>
              <a:rPr lang="en-US" sz="1100">
                <a:solidFill>
                  <a:srgbClr val="FFFFFF"/>
                </a:solidFill>
                <a:latin typeface="Open Sans"/>
                <a:ea typeface="Open Sans"/>
                <a:cs typeface="Open Sans"/>
                <a:sym typeface="Open Sans"/>
              </a:rPr>
              <a:t>What does freedom mean in an age of artificial intelligence and algorithmic reality?</a:t>
            </a:r>
          </a:p>
          <a:p>
            <a:pPr algn="l">
              <a:lnSpc>
                <a:spcPts val="1540"/>
              </a:lnSpc>
            </a:pPr>
            <a:r>
              <a:rPr lang="en-US" sz="1100">
                <a:solidFill>
                  <a:srgbClr val="FFFFFF"/>
                </a:solidFill>
                <a:latin typeface="Open Sans"/>
                <a:ea typeface="Open Sans"/>
                <a:cs typeface="Open Sans"/>
                <a:sym typeface="Open Sans"/>
              </a:rPr>
              <a:t>Instead of presenting fixed answers, the book invites readers to examine the assumptions through which they interpret existence itself.</a:t>
            </a:r>
          </a:p>
          <a:p>
            <a:pPr algn="l">
              <a:lnSpc>
                <a:spcPts val="1540"/>
              </a:lnSpc>
            </a:pPr>
            <a:r>
              <a:rPr lang="en-US" sz="1100">
                <a:solidFill>
                  <a:srgbClr val="FFFFFF"/>
                </a:solidFill>
                <a:latin typeface="Open Sans"/>
                <a:ea typeface="Open Sans"/>
                <a:cs typeface="Open Sans"/>
                <a:sym typeface="Open Sans"/>
              </a:rPr>
              <a:t>A New Cosmological Vision</a:t>
            </a:r>
          </a:p>
          <a:p>
            <a:pPr algn="l">
              <a:lnSpc>
                <a:spcPts val="1540"/>
              </a:lnSpc>
            </a:pPr>
            <a:r>
              <a:rPr lang="en-US" sz="1100">
                <a:solidFill>
                  <a:srgbClr val="FFFFFF"/>
                </a:solidFill>
                <a:latin typeface="Open Sans"/>
                <a:ea typeface="Open Sans"/>
                <a:cs typeface="Open Sans"/>
                <a:sym typeface="Open Sans"/>
              </a:rPr>
              <a:t>Beyond philosophy, CODE: TRANSFORMATION develops a contemporary cosmological perspective in which the universe is understood not merely as a physical structure, but as an evolving field of relationships among matter, information, consciousness, and emergence.</a:t>
            </a:r>
          </a:p>
          <a:p>
            <a:pPr algn="l">
              <a:lnSpc>
                <a:spcPts val="1540"/>
              </a:lnSpc>
            </a:pPr>
            <a:r>
              <a:rPr lang="en-US" sz="1100">
                <a:solidFill>
                  <a:srgbClr val="FFFFFF"/>
                </a:solidFill>
                <a:latin typeface="Open Sans"/>
                <a:ea typeface="Open Sans"/>
                <a:cs typeface="Open Sans"/>
                <a:sym typeface="Open Sans"/>
              </a:rPr>
              <a:t>Drawing inspiration from modern scientific paradigms—without abandoning philosophical rigor—the book examines</a:t>
            </a:r>
            <a:r>
              <a:rPr lang="en-US" sz="1100">
                <a:solidFill>
                  <a:srgbClr val="FFFFFF"/>
                </a:solidFill>
                <a:latin typeface="Open Sans"/>
                <a:ea typeface="Open Sans"/>
                <a:cs typeface="Open Sans"/>
                <a:sym typeface="Open Sans"/>
              </a:rPr>
              <a:t> reality through the lenses of systems theory, complexity, evolutionary dynamics, cognitive science, and contemporary cosmology, proposing a vision that transcends the traditional divide between science and metaphysics.</a:t>
            </a:r>
          </a:p>
        </p:txBody>
      </p:sp>
    </p:spTree>
  </p:cSld>
  <p:clrMapOvr>
    <a:masterClrMapping/>
  </p:clrMapOvr>
</p:sld>
</file>

<file path=ppt/slides/slide2.xml><?xml version="1.0" encoding="utf-8"?>
<p:sld xmlns:p="http://schemas.openxmlformats.org/presentationml/2006/main" xmlns:a="http://schemas.openxmlformats.org/drawingml/2006/main">
  <p:cSld>
    <p:bg>
      <p:bgPr>
        <a:gradFill rotWithShape="true">
          <a:gsLst>
            <a:gs pos="0">
              <a:srgbClr val="000000">
                <a:alpha val="100000"/>
              </a:srgbClr>
            </a:gs>
            <a:gs pos="100000">
              <a:srgbClr val="C89116">
                <a:alpha val="100000"/>
              </a:srgbClr>
            </a:gs>
          </a:gsLst>
          <a:lin ang="0"/>
        </a:gradFill>
      </p:bgPr>
    </p:bg>
    <p:spTree>
      <p:nvGrpSpPr>
        <p:cNvPr id="1" name=""/>
        <p:cNvGrpSpPr/>
        <p:nvPr/>
      </p:nvGrpSpPr>
      <p:grpSpPr>
        <a:xfrm>
          <a:off x="0" y="0"/>
          <a:ext cx="0" cy="0"/>
          <a:chOff x="0" y="0"/>
          <a:chExt cx="0" cy="0"/>
        </a:xfrm>
      </p:grpSpPr>
      <p:sp>
        <p:nvSpPr>
          <p:cNvPr name="AutoShape 2" id="2"/>
          <p:cNvSpPr/>
          <p:nvPr/>
        </p:nvSpPr>
        <p:spPr>
          <a:xfrm>
            <a:off x="958496" y="5508317"/>
            <a:ext cx="5643008" cy="0"/>
          </a:xfrm>
          <a:prstGeom prst="line">
            <a:avLst/>
          </a:prstGeom>
          <a:ln cap="rnd" w="9525">
            <a:solidFill>
              <a:srgbClr val="BEBC9D"/>
            </a:solidFill>
            <a:prstDash val="solid"/>
            <a:headEnd type="none" len="sm" w="sm"/>
            <a:tailEnd type="none" len="sm" w="sm"/>
          </a:ln>
        </p:spPr>
      </p:sp>
      <p:sp>
        <p:nvSpPr>
          <p:cNvPr name="AutoShape 3" id="3"/>
          <p:cNvSpPr/>
          <p:nvPr/>
        </p:nvSpPr>
        <p:spPr>
          <a:xfrm>
            <a:off x="958496" y="6176506"/>
            <a:ext cx="5643008" cy="0"/>
          </a:xfrm>
          <a:prstGeom prst="line">
            <a:avLst/>
          </a:prstGeom>
          <a:ln cap="rnd" w="9525">
            <a:solidFill>
              <a:srgbClr val="BEBC9D"/>
            </a:solidFill>
            <a:prstDash val="solid"/>
            <a:headEnd type="none" len="sm" w="sm"/>
            <a:tailEnd type="none" len="sm" w="sm"/>
          </a:ln>
        </p:spPr>
      </p:sp>
      <p:sp>
        <p:nvSpPr>
          <p:cNvPr name="AutoShape 4" id="4"/>
          <p:cNvSpPr/>
          <p:nvPr/>
        </p:nvSpPr>
        <p:spPr>
          <a:xfrm>
            <a:off x="958496" y="6844695"/>
            <a:ext cx="5643008" cy="0"/>
          </a:xfrm>
          <a:prstGeom prst="line">
            <a:avLst/>
          </a:prstGeom>
          <a:ln cap="rnd" w="9525">
            <a:solidFill>
              <a:srgbClr val="BEBC9D"/>
            </a:solidFill>
            <a:prstDash val="solid"/>
            <a:headEnd type="none" len="sm" w="sm"/>
            <a:tailEnd type="none" len="sm" w="sm"/>
          </a:ln>
        </p:spPr>
      </p:sp>
      <p:sp>
        <p:nvSpPr>
          <p:cNvPr name="AutoShape 5" id="5"/>
          <p:cNvSpPr/>
          <p:nvPr/>
        </p:nvSpPr>
        <p:spPr>
          <a:xfrm>
            <a:off x="958496" y="8181074"/>
            <a:ext cx="5643008" cy="0"/>
          </a:xfrm>
          <a:prstGeom prst="line">
            <a:avLst/>
          </a:prstGeom>
          <a:ln cap="rnd" w="9525">
            <a:solidFill>
              <a:srgbClr val="BEBC9D"/>
            </a:solidFill>
            <a:prstDash val="solid"/>
            <a:headEnd type="none" len="sm" w="sm"/>
            <a:tailEnd type="none" len="sm" w="sm"/>
          </a:ln>
        </p:spPr>
      </p:sp>
      <p:sp>
        <p:nvSpPr>
          <p:cNvPr name="AutoShape 6" id="6"/>
          <p:cNvSpPr/>
          <p:nvPr/>
        </p:nvSpPr>
        <p:spPr>
          <a:xfrm>
            <a:off x="958496" y="7512885"/>
            <a:ext cx="5643008" cy="0"/>
          </a:xfrm>
          <a:prstGeom prst="line">
            <a:avLst/>
          </a:prstGeom>
          <a:ln cap="rnd" w="9525">
            <a:solidFill>
              <a:srgbClr val="BEBC9D"/>
            </a:solidFill>
            <a:prstDash val="solid"/>
            <a:headEnd type="none" len="sm" w="sm"/>
            <a:tailEnd type="none" len="sm" w="sm"/>
          </a:ln>
        </p:spPr>
      </p:sp>
      <p:sp>
        <p:nvSpPr>
          <p:cNvPr name="TextBox 7" id="7"/>
          <p:cNvSpPr txBox="true"/>
          <p:nvPr/>
        </p:nvSpPr>
        <p:spPr>
          <a:xfrm rot="0">
            <a:off x="501091" y="2758637"/>
            <a:ext cx="6557819" cy="1267156"/>
          </a:xfrm>
          <a:prstGeom prst="rect">
            <a:avLst/>
          </a:prstGeom>
        </p:spPr>
        <p:txBody>
          <a:bodyPr anchor="t" rtlCol="false" tIns="0" lIns="0" bIns="0" rIns="0">
            <a:spAutoFit/>
          </a:bodyPr>
          <a:lstStyle/>
          <a:p>
            <a:pPr algn="ctr">
              <a:lnSpc>
                <a:spcPts val="9468"/>
              </a:lnSpc>
            </a:pPr>
            <a:r>
              <a:rPr lang="en-US" sz="9017" spc="108">
                <a:solidFill>
                  <a:srgbClr val="FFFFFF"/>
                </a:solidFill>
                <a:latin typeface="Sugo Display"/>
                <a:ea typeface="Sugo Display"/>
                <a:cs typeface="Sugo Display"/>
                <a:sym typeface="Sugo Display"/>
              </a:rPr>
              <a:t>CONTENTS</a:t>
            </a:r>
          </a:p>
        </p:txBody>
      </p:sp>
      <p:sp>
        <p:nvSpPr>
          <p:cNvPr name="TextBox 8" id="8"/>
          <p:cNvSpPr txBox="true"/>
          <p:nvPr/>
        </p:nvSpPr>
        <p:spPr>
          <a:xfrm rot="0">
            <a:off x="958496" y="5415057"/>
            <a:ext cx="400753" cy="588010"/>
          </a:xfrm>
          <a:prstGeom prst="rect">
            <a:avLst/>
          </a:prstGeom>
        </p:spPr>
        <p:txBody>
          <a:bodyPr anchor="t" rtlCol="false" tIns="0" lIns="0" bIns="0" rIns="0">
            <a:spAutoFit/>
          </a:bodyPr>
          <a:lstStyle/>
          <a:p>
            <a:pPr algn="r" marL="0" indent="0" lvl="0">
              <a:lnSpc>
                <a:spcPts val="5375"/>
              </a:lnSpc>
              <a:spcBef>
                <a:spcPct val="0"/>
              </a:spcBef>
            </a:pPr>
            <a:r>
              <a:rPr lang="en-US" sz="2150" spc="21">
                <a:solidFill>
                  <a:srgbClr val="BEBC9D"/>
                </a:solidFill>
                <a:latin typeface="Darker Grotesque"/>
                <a:ea typeface="Darker Grotesque"/>
                <a:cs typeface="Darker Grotesque"/>
                <a:sym typeface="Darker Grotesque"/>
              </a:rPr>
              <a:t>01.</a:t>
            </a:r>
          </a:p>
        </p:txBody>
      </p:sp>
      <p:sp>
        <p:nvSpPr>
          <p:cNvPr name="TextBox 9" id="9"/>
          <p:cNvSpPr txBox="true"/>
          <p:nvPr/>
        </p:nvSpPr>
        <p:spPr>
          <a:xfrm rot="0">
            <a:off x="1473424" y="5415057"/>
            <a:ext cx="5208176" cy="587851"/>
          </a:xfrm>
          <a:prstGeom prst="rect">
            <a:avLst/>
          </a:prstGeom>
        </p:spPr>
        <p:txBody>
          <a:bodyPr anchor="t" rtlCol="false" tIns="0" lIns="0" bIns="0" rIns="0">
            <a:spAutoFit/>
          </a:bodyPr>
          <a:lstStyle/>
          <a:p>
            <a:pPr algn="l">
              <a:lnSpc>
                <a:spcPts val="5377"/>
              </a:lnSpc>
            </a:pPr>
            <a:r>
              <a:rPr lang="en-US" sz="2150" spc="21">
                <a:solidFill>
                  <a:srgbClr val="FFFFFF"/>
                </a:solidFill>
                <a:latin typeface="Darker Grotesque"/>
                <a:ea typeface="Darker Grotesque"/>
                <a:cs typeface="Darker Grotesque"/>
                <a:sym typeface="Darker Grotesque"/>
              </a:rPr>
              <a:t>About the Publisher</a:t>
            </a:r>
          </a:p>
        </p:txBody>
      </p:sp>
      <p:sp>
        <p:nvSpPr>
          <p:cNvPr name="TextBox 10" id="10"/>
          <p:cNvSpPr txBox="true"/>
          <p:nvPr/>
        </p:nvSpPr>
        <p:spPr>
          <a:xfrm rot="0">
            <a:off x="919818" y="6086734"/>
            <a:ext cx="400753" cy="588010"/>
          </a:xfrm>
          <a:prstGeom prst="rect">
            <a:avLst/>
          </a:prstGeom>
        </p:spPr>
        <p:txBody>
          <a:bodyPr anchor="t" rtlCol="false" tIns="0" lIns="0" bIns="0" rIns="0">
            <a:spAutoFit/>
          </a:bodyPr>
          <a:lstStyle/>
          <a:p>
            <a:pPr algn="r" marL="0" indent="0" lvl="0">
              <a:lnSpc>
                <a:spcPts val="5375"/>
              </a:lnSpc>
              <a:spcBef>
                <a:spcPct val="0"/>
              </a:spcBef>
            </a:pPr>
            <a:r>
              <a:rPr lang="en-US" sz="2150" spc="21">
                <a:solidFill>
                  <a:srgbClr val="BEBC9D"/>
                </a:solidFill>
                <a:latin typeface="Darker Grotesque"/>
                <a:ea typeface="Darker Grotesque"/>
                <a:cs typeface="Darker Grotesque"/>
                <a:sym typeface="Darker Grotesque"/>
              </a:rPr>
              <a:t>02.</a:t>
            </a:r>
          </a:p>
        </p:txBody>
      </p:sp>
      <p:sp>
        <p:nvSpPr>
          <p:cNvPr name="TextBox 11" id="11"/>
          <p:cNvSpPr txBox="true"/>
          <p:nvPr/>
        </p:nvSpPr>
        <p:spPr>
          <a:xfrm rot="0">
            <a:off x="1473424" y="6086019"/>
            <a:ext cx="5208176" cy="587851"/>
          </a:xfrm>
          <a:prstGeom prst="rect">
            <a:avLst/>
          </a:prstGeom>
        </p:spPr>
        <p:txBody>
          <a:bodyPr anchor="t" rtlCol="false" tIns="0" lIns="0" bIns="0" rIns="0">
            <a:spAutoFit/>
          </a:bodyPr>
          <a:lstStyle/>
          <a:p>
            <a:pPr algn="l">
              <a:lnSpc>
                <a:spcPts val="5377"/>
              </a:lnSpc>
            </a:pPr>
            <a:r>
              <a:rPr lang="en-US" sz="2150" spc="21">
                <a:solidFill>
                  <a:srgbClr val="FFFFFF"/>
                </a:solidFill>
                <a:latin typeface="Darker Grotesque"/>
                <a:ea typeface="Darker Grotesque"/>
                <a:cs typeface="Darker Grotesque"/>
                <a:sym typeface="Darker Grotesque"/>
              </a:rPr>
              <a:t>A Message from the Publisher</a:t>
            </a:r>
          </a:p>
        </p:txBody>
      </p:sp>
      <p:sp>
        <p:nvSpPr>
          <p:cNvPr name="TextBox 12" id="12"/>
          <p:cNvSpPr txBox="true"/>
          <p:nvPr/>
        </p:nvSpPr>
        <p:spPr>
          <a:xfrm rot="0">
            <a:off x="919818" y="6751435"/>
            <a:ext cx="400753" cy="588010"/>
          </a:xfrm>
          <a:prstGeom prst="rect">
            <a:avLst/>
          </a:prstGeom>
        </p:spPr>
        <p:txBody>
          <a:bodyPr anchor="t" rtlCol="false" tIns="0" lIns="0" bIns="0" rIns="0">
            <a:spAutoFit/>
          </a:bodyPr>
          <a:lstStyle/>
          <a:p>
            <a:pPr algn="r" marL="0" indent="0" lvl="0">
              <a:lnSpc>
                <a:spcPts val="5375"/>
              </a:lnSpc>
              <a:spcBef>
                <a:spcPct val="0"/>
              </a:spcBef>
            </a:pPr>
            <a:r>
              <a:rPr lang="en-US" sz="2150" spc="21">
                <a:solidFill>
                  <a:srgbClr val="BEBC9D"/>
                </a:solidFill>
                <a:latin typeface="Darker Grotesque"/>
                <a:ea typeface="Darker Grotesque"/>
                <a:cs typeface="Darker Grotesque"/>
                <a:sym typeface="Darker Grotesque"/>
              </a:rPr>
              <a:t>03.</a:t>
            </a:r>
          </a:p>
        </p:txBody>
      </p:sp>
      <p:sp>
        <p:nvSpPr>
          <p:cNvPr name="TextBox 13" id="13"/>
          <p:cNvSpPr txBox="true"/>
          <p:nvPr/>
        </p:nvSpPr>
        <p:spPr>
          <a:xfrm rot="0">
            <a:off x="1473424" y="6751435"/>
            <a:ext cx="5208176" cy="587851"/>
          </a:xfrm>
          <a:prstGeom prst="rect">
            <a:avLst/>
          </a:prstGeom>
        </p:spPr>
        <p:txBody>
          <a:bodyPr anchor="t" rtlCol="false" tIns="0" lIns="0" bIns="0" rIns="0">
            <a:spAutoFit/>
          </a:bodyPr>
          <a:lstStyle/>
          <a:p>
            <a:pPr algn="l">
              <a:lnSpc>
                <a:spcPts val="5377"/>
              </a:lnSpc>
            </a:pPr>
            <a:r>
              <a:rPr lang="en-US" sz="2150" spc="21">
                <a:solidFill>
                  <a:srgbClr val="FFFFFF"/>
                </a:solidFill>
                <a:latin typeface="Darker Grotesque"/>
                <a:ea typeface="Darker Grotesque"/>
                <a:cs typeface="Darker Grotesque"/>
                <a:sym typeface="Darker Grotesque"/>
              </a:rPr>
              <a:t>Publishing Profile</a:t>
            </a:r>
          </a:p>
        </p:txBody>
      </p:sp>
      <p:sp>
        <p:nvSpPr>
          <p:cNvPr name="TextBox 14" id="14"/>
          <p:cNvSpPr txBox="true"/>
          <p:nvPr/>
        </p:nvSpPr>
        <p:spPr>
          <a:xfrm rot="0">
            <a:off x="919818" y="7422397"/>
            <a:ext cx="400753" cy="588010"/>
          </a:xfrm>
          <a:prstGeom prst="rect">
            <a:avLst/>
          </a:prstGeom>
        </p:spPr>
        <p:txBody>
          <a:bodyPr anchor="t" rtlCol="false" tIns="0" lIns="0" bIns="0" rIns="0">
            <a:spAutoFit/>
          </a:bodyPr>
          <a:lstStyle/>
          <a:p>
            <a:pPr algn="r" marL="0" indent="0" lvl="0">
              <a:lnSpc>
                <a:spcPts val="5375"/>
              </a:lnSpc>
              <a:spcBef>
                <a:spcPct val="0"/>
              </a:spcBef>
            </a:pPr>
            <a:r>
              <a:rPr lang="en-US" sz="2150" spc="21">
                <a:solidFill>
                  <a:srgbClr val="BEBC9D"/>
                </a:solidFill>
                <a:latin typeface="Darker Grotesque"/>
                <a:ea typeface="Darker Grotesque"/>
                <a:cs typeface="Darker Grotesque"/>
                <a:sym typeface="Darker Grotesque"/>
              </a:rPr>
              <a:t>04.</a:t>
            </a:r>
          </a:p>
        </p:txBody>
      </p:sp>
      <p:sp>
        <p:nvSpPr>
          <p:cNvPr name="TextBox 15" id="15"/>
          <p:cNvSpPr txBox="true"/>
          <p:nvPr/>
        </p:nvSpPr>
        <p:spPr>
          <a:xfrm rot="0">
            <a:off x="1473424" y="7426536"/>
            <a:ext cx="5208176" cy="587851"/>
          </a:xfrm>
          <a:prstGeom prst="rect">
            <a:avLst/>
          </a:prstGeom>
        </p:spPr>
        <p:txBody>
          <a:bodyPr anchor="t" rtlCol="false" tIns="0" lIns="0" bIns="0" rIns="0">
            <a:spAutoFit/>
          </a:bodyPr>
          <a:lstStyle/>
          <a:p>
            <a:pPr algn="l">
              <a:lnSpc>
                <a:spcPts val="5377"/>
              </a:lnSpc>
            </a:pPr>
            <a:r>
              <a:rPr lang="en-US" sz="2150" spc="21">
                <a:solidFill>
                  <a:srgbClr val="FFFFFF"/>
                </a:solidFill>
                <a:latin typeface="Darker Grotesque"/>
                <a:ea typeface="Darker Grotesque"/>
                <a:cs typeface="Darker Grotesque"/>
                <a:sym typeface="Darker Grotesque"/>
              </a:rPr>
              <a:t>Awards &amp; Recognition</a:t>
            </a:r>
          </a:p>
        </p:txBody>
      </p:sp>
      <p:sp>
        <p:nvSpPr>
          <p:cNvPr name="TextBox 16" id="16"/>
          <p:cNvSpPr txBox="true"/>
          <p:nvPr/>
        </p:nvSpPr>
        <p:spPr>
          <a:xfrm rot="0">
            <a:off x="919818" y="8080903"/>
            <a:ext cx="400753" cy="588010"/>
          </a:xfrm>
          <a:prstGeom prst="rect">
            <a:avLst/>
          </a:prstGeom>
        </p:spPr>
        <p:txBody>
          <a:bodyPr anchor="t" rtlCol="false" tIns="0" lIns="0" bIns="0" rIns="0">
            <a:spAutoFit/>
          </a:bodyPr>
          <a:lstStyle/>
          <a:p>
            <a:pPr algn="r" marL="0" indent="0" lvl="0">
              <a:lnSpc>
                <a:spcPts val="5375"/>
              </a:lnSpc>
              <a:spcBef>
                <a:spcPct val="0"/>
              </a:spcBef>
            </a:pPr>
            <a:r>
              <a:rPr lang="en-US" sz="2150" spc="21">
                <a:solidFill>
                  <a:srgbClr val="BEBC9D"/>
                </a:solidFill>
                <a:latin typeface="Darker Grotesque"/>
                <a:ea typeface="Darker Grotesque"/>
                <a:cs typeface="Darker Grotesque"/>
                <a:sym typeface="Darker Grotesque"/>
              </a:rPr>
              <a:t>05.</a:t>
            </a:r>
          </a:p>
        </p:txBody>
      </p:sp>
      <p:sp>
        <p:nvSpPr>
          <p:cNvPr name="TextBox 17" id="17"/>
          <p:cNvSpPr txBox="true"/>
          <p:nvPr/>
        </p:nvSpPr>
        <p:spPr>
          <a:xfrm rot="0">
            <a:off x="1473424" y="8080903"/>
            <a:ext cx="5208176" cy="587851"/>
          </a:xfrm>
          <a:prstGeom prst="rect">
            <a:avLst/>
          </a:prstGeom>
        </p:spPr>
        <p:txBody>
          <a:bodyPr anchor="t" rtlCol="false" tIns="0" lIns="0" bIns="0" rIns="0">
            <a:spAutoFit/>
          </a:bodyPr>
          <a:lstStyle/>
          <a:p>
            <a:pPr algn="l">
              <a:lnSpc>
                <a:spcPts val="5377"/>
              </a:lnSpc>
            </a:pPr>
            <a:r>
              <a:rPr lang="en-US" sz="2150" spc="21">
                <a:solidFill>
                  <a:srgbClr val="FFFFFF"/>
                </a:solidFill>
                <a:latin typeface="Darker Grotesque"/>
                <a:ea typeface="Darker Grotesque"/>
                <a:cs typeface="Darker Grotesque"/>
                <a:sym typeface="Darker Grotesque"/>
              </a:rPr>
              <a:t>Publishing Catalogue</a:t>
            </a:r>
          </a:p>
        </p:txBody>
      </p:sp>
      <p:sp>
        <p:nvSpPr>
          <p:cNvPr name="TextBox 18" id="18"/>
          <p:cNvSpPr txBox="true"/>
          <p:nvPr/>
        </p:nvSpPr>
        <p:spPr>
          <a:xfrm rot="0">
            <a:off x="756000" y="453228"/>
            <a:ext cx="920831" cy="544670"/>
          </a:xfrm>
          <a:prstGeom prst="rect">
            <a:avLst/>
          </a:prstGeom>
        </p:spPr>
        <p:txBody>
          <a:bodyPr anchor="t" rtlCol="false" tIns="0" lIns="0" bIns="0" rIns="0">
            <a:spAutoFit/>
          </a:bodyPr>
          <a:lstStyle/>
          <a:p>
            <a:pPr algn="l">
              <a:lnSpc>
                <a:spcPts val="4877"/>
              </a:lnSpc>
            </a:pPr>
            <a:r>
              <a:rPr lang="en-US" sz="1950" spc="19">
                <a:solidFill>
                  <a:srgbClr val="FFFFFF"/>
                </a:solidFill>
                <a:latin typeface="Darker Grotesque"/>
                <a:ea typeface="Darker Grotesque"/>
                <a:cs typeface="Darker Grotesque"/>
                <a:sym typeface="Darker Grotesque"/>
              </a:rPr>
              <a:t>Borcelle</a:t>
            </a:r>
          </a:p>
        </p:txBody>
      </p:sp>
      <p:sp>
        <p:nvSpPr>
          <p:cNvPr name="TextBox 19" id="19"/>
          <p:cNvSpPr txBox="true"/>
          <p:nvPr/>
        </p:nvSpPr>
        <p:spPr>
          <a:xfrm rot="0">
            <a:off x="5883169" y="453228"/>
            <a:ext cx="920831" cy="544670"/>
          </a:xfrm>
          <a:prstGeom prst="rect">
            <a:avLst/>
          </a:prstGeom>
        </p:spPr>
        <p:txBody>
          <a:bodyPr anchor="t" rtlCol="false" tIns="0" lIns="0" bIns="0" rIns="0">
            <a:spAutoFit/>
          </a:bodyPr>
          <a:lstStyle/>
          <a:p>
            <a:pPr algn="r">
              <a:lnSpc>
                <a:spcPts val="4877"/>
              </a:lnSpc>
            </a:pPr>
            <a:r>
              <a:rPr lang="en-US" sz="1950" spc="19">
                <a:solidFill>
                  <a:srgbClr val="FFFFFF"/>
                </a:solidFill>
                <a:latin typeface="Darker Grotesque"/>
                <a:ea typeface="Darker Grotesque"/>
                <a:cs typeface="Darker Grotesque"/>
                <a:sym typeface="Darker Grotesque"/>
              </a:rPr>
              <a:t>page 01</a:t>
            </a:r>
          </a:p>
        </p:txBody>
      </p:sp>
      <p:sp>
        <p:nvSpPr>
          <p:cNvPr name="TextBox 20" id="20"/>
          <p:cNvSpPr txBox="true"/>
          <p:nvPr/>
        </p:nvSpPr>
        <p:spPr>
          <a:xfrm rot="0">
            <a:off x="3780000" y="9513206"/>
            <a:ext cx="3413518" cy="544670"/>
          </a:xfrm>
          <a:prstGeom prst="rect">
            <a:avLst/>
          </a:prstGeom>
        </p:spPr>
        <p:txBody>
          <a:bodyPr anchor="t" rtlCol="false" tIns="0" lIns="0" bIns="0" rIns="0">
            <a:spAutoFit/>
          </a:bodyPr>
          <a:lstStyle/>
          <a:p>
            <a:pPr algn="ctr">
              <a:lnSpc>
                <a:spcPts val="4877"/>
              </a:lnSpc>
            </a:pPr>
            <a:r>
              <a:rPr lang="en-US" sz="1950" spc="19">
                <a:solidFill>
                  <a:srgbClr val="FFFFFF"/>
                </a:solidFill>
                <a:latin typeface="Darker Grotesque"/>
                <a:ea typeface="Darker Grotesque"/>
                <a:cs typeface="Darker Grotesque"/>
                <a:sym typeface="Darker Grotesque"/>
              </a:rPr>
              <a:t>www.foundation-transformation.org</a:t>
            </a:r>
          </a:p>
        </p:txBody>
      </p:sp>
      <p:sp>
        <p:nvSpPr>
          <p:cNvPr name="AutoShape 21" id="21"/>
          <p:cNvSpPr/>
          <p:nvPr/>
        </p:nvSpPr>
        <p:spPr>
          <a:xfrm>
            <a:off x="958496" y="8927419"/>
            <a:ext cx="5643008" cy="0"/>
          </a:xfrm>
          <a:prstGeom prst="line">
            <a:avLst/>
          </a:prstGeom>
          <a:ln cap="rnd" w="9525">
            <a:solidFill>
              <a:srgbClr val="BEBC9D"/>
            </a:solidFill>
            <a:prstDash val="solid"/>
            <a:headEnd type="none" len="sm" w="sm"/>
            <a:tailEnd type="none" len="sm" w="sm"/>
          </a:ln>
        </p:spPr>
      </p:sp>
      <p:grpSp>
        <p:nvGrpSpPr>
          <p:cNvPr name="Group 22" id="22"/>
          <p:cNvGrpSpPr/>
          <p:nvPr/>
        </p:nvGrpSpPr>
        <p:grpSpPr>
          <a:xfrm rot="0">
            <a:off x="0" y="0"/>
            <a:ext cx="7955294" cy="323693"/>
            <a:chOff x="0" y="0"/>
            <a:chExt cx="2850998" cy="116004"/>
          </a:xfrm>
        </p:grpSpPr>
        <p:sp>
          <p:nvSpPr>
            <p:cNvPr name="Freeform 23" id="23"/>
            <p:cNvSpPr/>
            <p:nvPr/>
          </p:nvSpPr>
          <p:spPr>
            <a:xfrm flipH="false" flipV="false" rot="0">
              <a:off x="0" y="0"/>
              <a:ext cx="2850998" cy="116004"/>
            </a:xfrm>
            <a:custGeom>
              <a:avLst/>
              <a:gdLst/>
              <a:ahLst/>
              <a:cxnLst/>
              <a:rect r="r" b="b" t="t" l="l"/>
              <a:pathLst>
                <a:path h="116004" w="2850998">
                  <a:moveTo>
                    <a:pt x="0" y="0"/>
                  </a:moveTo>
                  <a:lnTo>
                    <a:pt x="2850998" y="0"/>
                  </a:lnTo>
                  <a:lnTo>
                    <a:pt x="2850998" y="116004"/>
                  </a:lnTo>
                  <a:lnTo>
                    <a:pt x="0" y="116004"/>
                  </a:lnTo>
                  <a:close/>
                </a:path>
              </a:pathLst>
            </a:custGeom>
            <a:solidFill>
              <a:srgbClr val="FFFFFF">
                <a:alpha val="20784"/>
              </a:srgbClr>
            </a:solidFill>
          </p:spPr>
        </p:sp>
        <p:sp>
          <p:nvSpPr>
            <p:cNvPr name="TextBox 24" id="24"/>
            <p:cNvSpPr txBox="true"/>
            <p:nvPr/>
          </p:nvSpPr>
          <p:spPr>
            <a:xfrm>
              <a:off x="0" y="-28575"/>
              <a:ext cx="2850998" cy="144579"/>
            </a:xfrm>
            <a:prstGeom prst="rect">
              <a:avLst/>
            </a:prstGeom>
          </p:spPr>
          <p:txBody>
            <a:bodyPr anchor="ctr" rtlCol="false" tIns="50800" lIns="50800" bIns="50800" rIns="50800"/>
            <a:lstStyle/>
            <a:p>
              <a:pPr algn="ctr">
                <a:lnSpc>
                  <a:spcPts val="1960"/>
                </a:lnSpc>
                <a:spcBef>
                  <a:spcPct val="0"/>
                </a:spcBef>
              </a:pPr>
            </a:p>
          </p:txBody>
        </p:sp>
      </p:grpSp>
      <p:grpSp>
        <p:nvGrpSpPr>
          <p:cNvPr name="Group 25" id="25"/>
          <p:cNvGrpSpPr/>
          <p:nvPr/>
        </p:nvGrpSpPr>
        <p:grpSpPr>
          <a:xfrm rot="0">
            <a:off x="-197647" y="10368307"/>
            <a:ext cx="7955294" cy="323693"/>
            <a:chOff x="0" y="0"/>
            <a:chExt cx="2850998" cy="116004"/>
          </a:xfrm>
        </p:grpSpPr>
        <p:sp>
          <p:nvSpPr>
            <p:cNvPr name="Freeform 26" id="26"/>
            <p:cNvSpPr/>
            <p:nvPr/>
          </p:nvSpPr>
          <p:spPr>
            <a:xfrm flipH="false" flipV="false" rot="0">
              <a:off x="0" y="0"/>
              <a:ext cx="2850998" cy="116004"/>
            </a:xfrm>
            <a:custGeom>
              <a:avLst/>
              <a:gdLst/>
              <a:ahLst/>
              <a:cxnLst/>
              <a:rect r="r" b="b" t="t" l="l"/>
              <a:pathLst>
                <a:path h="116004" w="2850998">
                  <a:moveTo>
                    <a:pt x="0" y="0"/>
                  </a:moveTo>
                  <a:lnTo>
                    <a:pt x="2850998" y="0"/>
                  </a:lnTo>
                  <a:lnTo>
                    <a:pt x="2850998" y="116004"/>
                  </a:lnTo>
                  <a:lnTo>
                    <a:pt x="0" y="116004"/>
                  </a:lnTo>
                  <a:close/>
                </a:path>
              </a:pathLst>
            </a:custGeom>
            <a:solidFill>
              <a:srgbClr val="FFFFFF">
                <a:alpha val="20784"/>
              </a:srgbClr>
            </a:solidFill>
          </p:spPr>
        </p:sp>
        <p:sp>
          <p:nvSpPr>
            <p:cNvPr name="TextBox 27" id="27"/>
            <p:cNvSpPr txBox="true"/>
            <p:nvPr/>
          </p:nvSpPr>
          <p:spPr>
            <a:xfrm>
              <a:off x="0" y="-28575"/>
              <a:ext cx="2850998" cy="144579"/>
            </a:xfrm>
            <a:prstGeom prst="rect">
              <a:avLst/>
            </a:prstGeom>
          </p:spPr>
          <p:txBody>
            <a:bodyPr anchor="ctr" rtlCol="false" tIns="50800" lIns="50800" bIns="50800" rIns="50800"/>
            <a:lstStyle/>
            <a:p>
              <a:pPr algn="ctr">
                <a:lnSpc>
                  <a:spcPts val="1960"/>
                </a:lnSpc>
                <a:spcBef>
                  <a:spcPct val="0"/>
                </a:spcBef>
              </a:pPr>
            </a:p>
          </p:txBody>
        </p:sp>
      </p:gr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00000">
                <a:alpha val="100000"/>
              </a:srgbClr>
            </a:gs>
            <a:gs pos="100000">
              <a:srgbClr val="C89116">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3697911" y="466116"/>
            <a:ext cx="3637265" cy="5670920"/>
          </a:xfrm>
          <a:custGeom>
            <a:avLst/>
            <a:gdLst/>
            <a:ahLst/>
            <a:cxnLst/>
            <a:rect r="r" b="b" t="t" l="l"/>
            <a:pathLst>
              <a:path h="5670920" w="3637265">
                <a:moveTo>
                  <a:pt x="0" y="0"/>
                </a:moveTo>
                <a:lnTo>
                  <a:pt x="3637265" y="0"/>
                </a:lnTo>
                <a:lnTo>
                  <a:pt x="3637265" y="5670920"/>
                </a:lnTo>
                <a:lnTo>
                  <a:pt x="0" y="5670920"/>
                </a:lnTo>
                <a:lnTo>
                  <a:pt x="0" y="0"/>
                </a:lnTo>
                <a:close/>
              </a:path>
            </a:pathLst>
          </a:custGeom>
          <a:blipFill>
            <a:blip r:embed="rId2"/>
            <a:stretch>
              <a:fillRect l="-9019" t="-7859" r="-8610" b="-5310"/>
            </a:stretch>
          </a:blipFill>
        </p:spPr>
      </p:sp>
      <p:sp>
        <p:nvSpPr>
          <p:cNvPr name="TextBox 3" id="3"/>
          <p:cNvSpPr txBox="true"/>
          <p:nvPr/>
        </p:nvSpPr>
        <p:spPr>
          <a:xfrm rot="0">
            <a:off x="582555" y="-220977"/>
            <a:ext cx="920831" cy="544670"/>
          </a:xfrm>
          <a:prstGeom prst="rect">
            <a:avLst/>
          </a:prstGeom>
        </p:spPr>
        <p:txBody>
          <a:bodyPr anchor="t" rtlCol="false" tIns="0" lIns="0" bIns="0" rIns="0">
            <a:spAutoFit/>
          </a:bodyPr>
          <a:lstStyle/>
          <a:p>
            <a:pPr algn="l">
              <a:lnSpc>
                <a:spcPts val="4877"/>
              </a:lnSpc>
            </a:pPr>
            <a:r>
              <a:rPr lang="en-US" sz="1950" spc="19">
                <a:solidFill>
                  <a:srgbClr val="FFFFFF"/>
                </a:solidFill>
                <a:latin typeface="Darker Grotesque"/>
                <a:ea typeface="Darker Grotesque"/>
                <a:cs typeface="Darker Grotesque"/>
                <a:sym typeface="Darker Grotesque"/>
              </a:rPr>
              <a:t>Borcelle</a:t>
            </a:r>
          </a:p>
        </p:txBody>
      </p:sp>
      <p:sp>
        <p:nvSpPr>
          <p:cNvPr name="TextBox 4" id="4"/>
          <p:cNvSpPr txBox="true"/>
          <p:nvPr/>
        </p:nvSpPr>
        <p:spPr>
          <a:xfrm rot="0">
            <a:off x="6414345" y="-220977"/>
            <a:ext cx="920831" cy="544670"/>
          </a:xfrm>
          <a:prstGeom prst="rect">
            <a:avLst/>
          </a:prstGeom>
        </p:spPr>
        <p:txBody>
          <a:bodyPr anchor="t" rtlCol="false" tIns="0" lIns="0" bIns="0" rIns="0">
            <a:spAutoFit/>
          </a:bodyPr>
          <a:lstStyle/>
          <a:p>
            <a:pPr algn="r">
              <a:lnSpc>
                <a:spcPts val="4877"/>
              </a:lnSpc>
            </a:pPr>
            <a:r>
              <a:rPr lang="en-US" sz="1950" spc="19">
                <a:solidFill>
                  <a:srgbClr val="FFFFFF"/>
                </a:solidFill>
                <a:latin typeface="Darker Grotesque"/>
                <a:ea typeface="Darker Grotesque"/>
                <a:cs typeface="Darker Grotesque"/>
                <a:sym typeface="Darker Grotesque"/>
              </a:rPr>
              <a:t>page 19</a:t>
            </a:r>
          </a:p>
        </p:txBody>
      </p:sp>
      <p:sp>
        <p:nvSpPr>
          <p:cNvPr name="TextBox 5" id="5"/>
          <p:cNvSpPr txBox="true"/>
          <p:nvPr/>
        </p:nvSpPr>
        <p:spPr>
          <a:xfrm rot="0">
            <a:off x="416582" y="570891"/>
            <a:ext cx="2856839" cy="1014095"/>
          </a:xfrm>
          <a:prstGeom prst="rect">
            <a:avLst/>
          </a:prstGeom>
        </p:spPr>
        <p:txBody>
          <a:bodyPr anchor="t" rtlCol="false" tIns="0" lIns="0" bIns="0" rIns="0">
            <a:spAutoFit/>
          </a:bodyPr>
          <a:lstStyle/>
          <a:p>
            <a:pPr algn="ctr">
              <a:lnSpc>
                <a:spcPts val="3079"/>
              </a:lnSpc>
            </a:pPr>
            <a:r>
              <a:rPr lang="en-US" sz="2199" b="true">
                <a:solidFill>
                  <a:srgbClr val="FFBD59"/>
                </a:solidFill>
                <a:latin typeface="Open Sans Bold"/>
                <a:ea typeface="Open Sans Bold"/>
                <a:cs typeface="Open Sans Bold"/>
                <a:sym typeface="Open Sans Bold"/>
              </a:rPr>
              <a:t>CODE: ALCHIVIA</a:t>
            </a:r>
          </a:p>
          <a:p>
            <a:pPr algn="ctr">
              <a:lnSpc>
                <a:spcPts val="1679"/>
              </a:lnSpc>
            </a:pPr>
            <a:r>
              <a:rPr lang="en-US" sz="1200">
                <a:solidFill>
                  <a:srgbClr val="FFBD59"/>
                </a:solidFill>
                <a:latin typeface="Open Sans"/>
                <a:ea typeface="Open Sans"/>
                <a:cs typeface="Open Sans"/>
                <a:sym typeface="Open Sans"/>
              </a:rPr>
              <a:t>An Existential Code for Memory, Love, and Choice</a:t>
            </a:r>
          </a:p>
          <a:p>
            <a:pPr algn="ctr">
              <a:lnSpc>
                <a:spcPts val="1679"/>
              </a:lnSpc>
            </a:pPr>
            <a:r>
              <a:rPr lang="en-US" sz="1200">
                <a:solidFill>
                  <a:srgbClr val="FFBD59"/>
                </a:solidFill>
                <a:latin typeface="Open Sans"/>
                <a:ea typeface="Open Sans"/>
                <a:cs typeface="Open Sans"/>
                <a:sym typeface="Open Sans"/>
              </a:rPr>
              <a:t>A Narrative</a:t>
            </a:r>
            <a:r>
              <a:rPr lang="en-US" sz="1200">
                <a:solidFill>
                  <a:srgbClr val="FFBD59"/>
                </a:solidFill>
                <a:latin typeface="Open Sans"/>
                <a:ea typeface="Open Sans"/>
                <a:cs typeface="Open Sans"/>
                <a:sym typeface="Open Sans"/>
              </a:rPr>
              <a:t> Philosophical Treatise</a:t>
            </a:r>
          </a:p>
        </p:txBody>
      </p:sp>
      <p:sp>
        <p:nvSpPr>
          <p:cNvPr name="TextBox 6" id="6"/>
          <p:cNvSpPr txBox="true"/>
          <p:nvPr/>
        </p:nvSpPr>
        <p:spPr>
          <a:xfrm rot="0">
            <a:off x="216807" y="1736486"/>
            <a:ext cx="3386474" cy="4400550"/>
          </a:xfrm>
          <a:prstGeom prst="rect">
            <a:avLst/>
          </a:prstGeom>
        </p:spPr>
        <p:txBody>
          <a:bodyPr anchor="t" rtlCol="false" tIns="0" lIns="0" bIns="0" rIns="0">
            <a:spAutoFit/>
          </a:bodyPr>
          <a:lstStyle/>
          <a:p>
            <a:pPr algn="l">
              <a:lnSpc>
                <a:spcPts val="2380"/>
              </a:lnSpc>
            </a:pPr>
            <a:r>
              <a:rPr lang="en-US" sz="1700" b="true">
                <a:solidFill>
                  <a:srgbClr val="FFBD59"/>
                </a:solidFill>
                <a:latin typeface="Open Sans Bold"/>
                <a:ea typeface="Open Sans Bold"/>
                <a:cs typeface="Open Sans Bold"/>
                <a:sym typeface="Open Sans Bold"/>
              </a:rPr>
              <a:t>Book Overview</a:t>
            </a:r>
          </a:p>
          <a:p>
            <a:pPr algn="l">
              <a:lnSpc>
                <a:spcPts val="1820"/>
              </a:lnSpc>
            </a:pPr>
            <a:r>
              <a:rPr lang="en-US" sz="1300">
                <a:solidFill>
                  <a:srgbClr val="FFFFFF"/>
                </a:solidFill>
                <a:latin typeface="Open Sans"/>
                <a:ea typeface="Open Sans"/>
                <a:cs typeface="Open Sans"/>
                <a:sym typeface="Open Sans"/>
              </a:rPr>
              <a:t>What remains of human identity when memory, love, and choice become the true foundations of existence?</a:t>
            </a:r>
          </a:p>
          <a:p>
            <a:pPr algn="l">
              <a:lnSpc>
                <a:spcPts val="1820"/>
              </a:lnSpc>
            </a:pPr>
            <a:r>
              <a:rPr lang="en-US" sz="1300">
                <a:solidFill>
                  <a:srgbClr val="FFFFFF"/>
                </a:solidFill>
                <a:latin typeface="Open Sans"/>
                <a:ea typeface="Open Sans"/>
                <a:cs typeface="Open Sans"/>
                <a:sym typeface="Open Sans"/>
              </a:rPr>
              <a:t>CODE: ALCHIVIA is the second volume of the CODE philosophical cycle,</a:t>
            </a:r>
            <a:r>
              <a:rPr lang="en-US" sz="1300">
                <a:solidFill>
                  <a:srgbClr val="FFFFFF"/>
                </a:solidFill>
                <a:latin typeface="Open Sans"/>
                <a:ea typeface="Open Sans"/>
                <a:cs typeface="Open Sans"/>
                <a:sym typeface="Open Sans"/>
              </a:rPr>
              <a:t> expanding Neo-Essential Integralism from a cosmological framework into an exploration of human consciousness. Through the intertwined journeys of Melina and Nathaniel, the book examines memory as the architecture of identity, love as a force of inner coherence, and free choice as the foundation of personal transformation.</a:t>
            </a:r>
          </a:p>
          <a:p>
            <a:pPr algn="l">
              <a:lnSpc>
                <a:spcPts val="1820"/>
              </a:lnSpc>
            </a:pPr>
            <a:r>
              <a:rPr lang="en-US" sz="1300">
                <a:solidFill>
                  <a:srgbClr val="FFFFFF"/>
                </a:solidFill>
                <a:latin typeface="Open Sans"/>
                <a:ea typeface="Open Sans"/>
                <a:cs typeface="Open Sans"/>
                <a:sym typeface="Open Sans"/>
              </a:rPr>
              <a:t>Blending narrative, philosophy, psychology, and contemporary scientific thought, CODE: ALCHIVIA offers a new vision of existence in which consciousness is not merely experienced—it is consciously created.</a:t>
            </a:r>
          </a:p>
        </p:txBody>
      </p:sp>
      <p:sp>
        <p:nvSpPr>
          <p:cNvPr name="TextBox 7" id="7"/>
          <p:cNvSpPr txBox="true"/>
          <p:nvPr/>
        </p:nvSpPr>
        <p:spPr>
          <a:xfrm rot="0">
            <a:off x="155039" y="6375556"/>
            <a:ext cx="3624961" cy="3935095"/>
          </a:xfrm>
          <a:prstGeom prst="rect">
            <a:avLst/>
          </a:prstGeom>
        </p:spPr>
        <p:txBody>
          <a:bodyPr anchor="t" rtlCol="false" tIns="0" lIns="0" bIns="0" rIns="0">
            <a:spAutoFit/>
          </a:bodyPr>
          <a:lstStyle/>
          <a:p>
            <a:pPr algn="l">
              <a:lnSpc>
                <a:spcPts val="2380"/>
              </a:lnSpc>
            </a:pPr>
            <a:r>
              <a:rPr lang="en-US" sz="1700" b="true">
                <a:solidFill>
                  <a:srgbClr val="FFBD59"/>
                </a:solidFill>
                <a:latin typeface="Open Sans Bold"/>
                <a:ea typeface="Open Sans Bold"/>
                <a:cs typeface="Open Sans Bold"/>
                <a:sym typeface="Open Sans Bold"/>
              </a:rPr>
              <a:t>Existential Philosophy Through Narrative</a:t>
            </a:r>
          </a:p>
          <a:p>
            <a:pPr algn="l">
              <a:lnSpc>
                <a:spcPts val="1680"/>
              </a:lnSpc>
            </a:pPr>
            <a:r>
              <a:rPr lang="en-US" sz="1200">
                <a:solidFill>
                  <a:srgbClr val="FFFFFF"/>
                </a:solidFill>
                <a:latin typeface="Open Sans"/>
                <a:ea typeface="Open Sans"/>
                <a:cs typeface="Open Sans"/>
                <a:sym typeface="Open Sans"/>
              </a:rPr>
              <a:t>The narrative functions as a philosophical laboratory where dreams, symbolic experiences, memory, dialogue, and existential crises become instruments for investigating enduring philosophical questions:</a:t>
            </a:r>
          </a:p>
          <a:p>
            <a:pPr algn="l" marL="259085" indent="-129542" lvl="1">
              <a:lnSpc>
                <a:spcPts val="1680"/>
              </a:lnSpc>
              <a:buFont typeface="Arial"/>
              <a:buChar char="•"/>
            </a:pPr>
            <a:r>
              <a:rPr lang="en-US" sz="1200">
                <a:solidFill>
                  <a:srgbClr val="FFFFFF"/>
                </a:solidFill>
                <a:latin typeface="Open Sans"/>
                <a:ea typeface="Open Sans"/>
                <a:cs typeface="Open Sans"/>
                <a:sym typeface="Open Sans"/>
              </a:rPr>
              <a:t>What constitutes personal identity?</a:t>
            </a:r>
          </a:p>
          <a:p>
            <a:pPr algn="l" marL="259085" indent="-129542" lvl="1">
              <a:lnSpc>
                <a:spcPts val="1680"/>
              </a:lnSpc>
              <a:buFont typeface="Arial"/>
              <a:buChar char="•"/>
            </a:pPr>
            <a:r>
              <a:rPr lang="en-US" sz="1200">
                <a:solidFill>
                  <a:srgbClr val="FFFFFF"/>
                </a:solidFill>
                <a:latin typeface="Open Sans"/>
                <a:ea typeface="Open Sans"/>
                <a:cs typeface="Open Sans"/>
                <a:sym typeface="Open Sans"/>
              </a:rPr>
              <a:t>Can memory exist beyond chronology?</a:t>
            </a:r>
          </a:p>
          <a:p>
            <a:pPr algn="l" marL="259085" indent="-129542" lvl="1">
              <a:lnSpc>
                <a:spcPts val="1680"/>
              </a:lnSpc>
              <a:buFont typeface="Arial"/>
              <a:buChar char="•"/>
            </a:pPr>
            <a:r>
              <a:rPr lang="en-US" sz="1200">
                <a:solidFill>
                  <a:srgbClr val="FFFFFF"/>
                </a:solidFill>
                <a:latin typeface="Open Sans"/>
                <a:ea typeface="Open Sans"/>
                <a:cs typeface="Open Sans"/>
                <a:sym typeface="Open Sans"/>
              </a:rPr>
              <a:t>Is love an emotion or a structure of consciousness?</a:t>
            </a:r>
          </a:p>
          <a:p>
            <a:pPr algn="l" marL="259085" indent="-129542" lvl="1">
              <a:lnSpc>
                <a:spcPts val="1680"/>
              </a:lnSpc>
              <a:buFont typeface="Arial"/>
              <a:buChar char="•"/>
            </a:pPr>
            <a:r>
              <a:rPr lang="en-US" sz="1200">
                <a:solidFill>
                  <a:srgbClr val="FFFFFF"/>
                </a:solidFill>
                <a:latin typeface="Open Sans"/>
                <a:ea typeface="Open Sans"/>
                <a:cs typeface="Open Sans"/>
                <a:sym typeface="Open Sans"/>
              </a:rPr>
              <a:t>How do our choices shape reality?</a:t>
            </a:r>
          </a:p>
          <a:p>
            <a:pPr algn="l" marL="259085" indent="-129542" lvl="1">
              <a:lnSpc>
                <a:spcPts val="1680"/>
              </a:lnSpc>
              <a:buFont typeface="Arial"/>
              <a:buChar char="•"/>
            </a:pPr>
            <a:r>
              <a:rPr lang="en-US" sz="1200">
                <a:solidFill>
                  <a:srgbClr val="FFFFFF"/>
                </a:solidFill>
                <a:latin typeface="Open Sans"/>
                <a:ea typeface="Open Sans"/>
                <a:cs typeface="Open Sans"/>
                <a:sym typeface="Open Sans"/>
              </a:rPr>
              <a:t>Can suffering become knowledge?</a:t>
            </a:r>
          </a:p>
          <a:p>
            <a:pPr algn="l" marL="259085" indent="-129542" lvl="1">
              <a:lnSpc>
                <a:spcPts val="1680"/>
              </a:lnSpc>
              <a:buFont typeface="Arial"/>
              <a:buChar char="•"/>
            </a:pPr>
            <a:r>
              <a:rPr lang="en-US" sz="1200">
                <a:solidFill>
                  <a:srgbClr val="FFFFFF"/>
                </a:solidFill>
                <a:latin typeface="Open Sans"/>
                <a:ea typeface="Open Sans"/>
                <a:cs typeface="Open Sans"/>
                <a:sym typeface="Open Sans"/>
              </a:rPr>
              <a:t>What transforms survival into authentic</a:t>
            </a:r>
            <a:r>
              <a:rPr lang="en-US" sz="1200">
                <a:solidFill>
                  <a:srgbClr val="FFFFFF"/>
                </a:solidFill>
                <a:latin typeface="Open Sans"/>
                <a:ea typeface="Open Sans"/>
                <a:cs typeface="Open Sans"/>
                <a:sym typeface="Open Sans"/>
              </a:rPr>
              <a:t> existence?</a:t>
            </a:r>
          </a:p>
          <a:p>
            <a:pPr algn="l">
              <a:lnSpc>
                <a:spcPts val="1680"/>
              </a:lnSpc>
            </a:pPr>
            <a:r>
              <a:rPr lang="en-US" sz="1200">
                <a:solidFill>
                  <a:srgbClr val="FFFFFF"/>
                </a:solidFill>
                <a:latin typeface="Open Sans"/>
                <a:ea typeface="Open Sans"/>
                <a:cs typeface="Open Sans"/>
                <a:sym typeface="Open Sans"/>
              </a:rPr>
              <a:t>The fictional world serves not as an escape from reality, but as a medium through which reality itself can be examined.</a:t>
            </a:r>
          </a:p>
        </p:txBody>
      </p:sp>
      <p:sp>
        <p:nvSpPr>
          <p:cNvPr name="TextBox 8" id="8"/>
          <p:cNvSpPr txBox="true"/>
          <p:nvPr/>
        </p:nvSpPr>
        <p:spPr>
          <a:xfrm rot="0">
            <a:off x="3462356" y="6193660"/>
            <a:ext cx="3856858" cy="4307840"/>
          </a:xfrm>
          <a:prstGeom prst="rect">
            <a:avLst/>
          </a:prstGeom>
        </p:spPr>
        <p:txBody>
          <a:bodyPr anchor="t" rtlCol="false" tIns="0" lIns="0" bIns="0" rIns="0">
            <a:spAutoFit/>
          </a:bodyPr>
          <a:lstStyle/>
          <a:p>
            <a:pPr algn="r">
              <a:lnSpc>
                <a:spcPts val="2380"/>
              </a:lnSpc>
            </a:pPr>
            <a:r>
              <a:rPr lang="en-US" sz="1700" b="true">
                <a:solidFill>
                  <a:srgbClr val="FFFFFF"/>
                </a:solidFill>
                <a:latin typeface="Open Sans Bold"/>
                <a:ea typeface="Open Sans Bold"/>
                <a:cs typeface="Open Sans Bold"/>
                <a:sym typeface="Open Sans Bold"/>
              </a:rPr>
              <a:t>Key Themes</a:t>
            </a:r>
          </a:p>
          <a:p>
            <a:pPr algn="r">
              <a:lnSpc>
                <a:spcPts val="1540"/>
              </a:lnSpc>
            </a:pPr>
            <a:r>
              <a:rPr lang="en-US" sz="1100">
                <a:solidFill>
                  <a:srgbClr val="FFFFFF"/>
                </a:solidFill>
                <a:latin typeface="Open Sans"/>
                <a:ea typeface="Open Sans"/>
                <a:cs typeface="Open Sans"/>
                <a:sym typeface="Open Sans"/>
              </a:rPr>
              <a:t>Neo-Essential Integralism</a:t>
            </a:r>
          </a:p>
          <a:p>
            <a:pPr algn="r">
              <a:lnSpc>
                <a:spcPts val="1540"/>
              </a:lnSpc>
            </a:pPr>
            <a:r>
              <a:rPr lang="en-US" sz="1100">
                <a:solidFill>
                  <a:srgbClr val="FFFFFF"/>
                </a:solidFill>
                <a:latin typeface="Open Sans"/>
                <a:ea typeface="Open Sans"/>
                <a:cs typeface="Open Sans"/>
                <a:sym typeface="Open Sans"/>
              </a:rPr>
              <a:t>Philosophy of memory</a:t>
            </a:r>
          </a:p>
          <a:p>
            <a:pPr algn="r">
              <a:lnSpc>
                <a:spcPts val="1540"/>
              </a:lnSpc>
            </a:pPr>
            <a:r>
              <a:rPr lang="en-US" sz="1100">
                <a:solidFill>
                  <a:srgbClr val="FFFFFF"/>
                </a:solidFill>
                <a:latin typeface="Open Sans"/>
                <a:ea typeface="Open Sans"/>
                <a:cs typeface="Open Sans"/>
                <a:sym typeface="Open Sans"/>
              </a:rPr>
              <a:t>Consciousness and identity</a:t>
            </a:r>
          </a:p>
          <a:p>
            <a:pPr algn="r">
              <a:lnSpc>
                <a:spcPts val="1540"/>
              </a:lnSpc>
            </a:pPr>
            <a:r>
              <a:rPr lang="en-US" sz="1100">
                <a:solidFill>
                  <a:srgbClr val="FFFFFF"/>
                </a:solidFill>
                <a:latin typeface="Open Sans"/>
                <a:ea typeface="Open Sans"/>
                <a:cs typeface="Open Sans"/>
                <a:sym typeface="Open Sans"/>
              </a:rPr>
              <a:t>Love as ontological coherence</a:t>
            </a:r>
          </a:p>
          <a:p>
            <a:pPr algn="r">
              <a:lnSpc>
                <a:spcPts val="2380"/>
              </a:lnSpc>
            </a:pPr>
            <a:r>
              <a:rPr lang="en-US" sz="1700" b="true">
                <a:solidFill>
                  <a:srgbClr val="FFFFFF"/>
                </a:solidFill>
                <a:latin typeface="Open Sans Bold"/>
                <a:ea typeface="Open Sans Bold"/>
                <a:cs typeface="Open Sans Bold"/>
                <a:sym typeface="Open Sans Bold"/>
              </a:rPr>
              <a:t>Literary Positioning</a:t>
            </a:r>
          </a:p>
          <a:p>
            <a:pPr algn="r">
              <a:lnSpc>
                <a:spcPts val="1540"/>
              </a:lnSpc>
            </a:pPr>
            <a:r>
              <a:rPr lang="en-US" sz="1100">
                <a:solidFill>
                  <a:srgbClr val="FFFFFF"/>
                </a:solidFill>
                <a:latin typeface="Open Sans"/>
                <a:ea typeface="Open Sans"/>
                <a:cs typeface="Open Sans"/>
                <a:sym typeface="Open Sans"/>
              </a:rPr>
              <a:t>CODE: ALCHIVIA belongs to the emerging form of the narrative philosophical treatise, where fictional storytelling becomes a vehicle for original philosophical investigation.</a:t>
            </a:r>
          </a:p>
          <a:p>
            <a:pPr algn="r">
              <a:lnSpc>
                <a:spcPts val="1540"/>
              </a:lnSpc>
            </a:pPr>
            <a:r>
              <a:rPr lang="en-US" sz="1100">
                <a:solidFill>
                  <a:srgbClr val="FFFFFF"/>
                </a:solidFill>
                <a:latin typeface="Open Sans"/>
                <a:ea typeface="Open Sans"/>
                <a:cs typeface="Open Sans"/>
                <a:sym typeface="Open Sans"/>
              </a:rPr>
              <a:t>Rather than presenting abstract arguments, the book allows philosophical concepts to unfold through lived experience, symbolic narrative, existential dialogue, and psychological transformation.</a:t>
            </a:r>
          </a:p>
          <a:p>
            <a:pPr algn="r">
              <a:lnSpc>
                <a:spcPts val="1540"/>
              </a:lnSpc>
            </a:pPr>
            <a:r>
              <a:rPr lang="en-US" sz="1100">
                <a:solidFill>
                  <a:srgbClr val="FFFFFF"/>
                </a:solidFill>
                <a:latin typeface="Open Sans"/>
                <a:ea typeface="Open Sans"/>
                <a:cs typeface="Open Sans"/>
                <a:sym typeface="Open Sans"/>
              </a:rPr>
              <a:t>Situated at the intersection of philosophy, narrative literature, psychology, and consciousness studies, it advances Neo-Essential Integralism from a cosmological vision toward a philosophy of the human person.</a:t>
            </a:r>
          </a:p>
          <a:p>
            <a:pPr algn="r">
              <a:lnSpc>
                <a:spcPts val="2380"/>
              </a:lnSpc>
            </a:pPr>
            <a:r>
              <a:rPr lang="en-US" sz="1700" b="true">
                <a:solidFill>
                  <a:srgbClr val="FFFFFF"/>
                </a:solidFill>
                <a:latin typeface="Open Sans Bold"/>
                <a:ea typeface="Open Sans Bold"/>
                <a:cs typeface="Open Sans Bold"/>
                <a:sym typeface="Open Sans Bold"/>
              </a:rPr>
              <a:t>Tagline</a:t>
            </a:r>
          </a:p>
          <a:p>
            <a:pPr algn="r">
              <a:lnSpc>
                <a:spcPts val="1540"/>
              </a:lnSpc>
            </a:pPr>
            <a:r>
              <a:rPr lang="en-US" sz="1100">
                <a:solidFill>
                  <a:srgbClr val="FFFFFF"/>
                </a:solidFill>
                <a:latin typeface="Open Sans"/>
                <a:ea typeface="Open Sans"/>
                <a:cs typeface="Open Sans"/>
                <a:sym typeface="Open Sans"/>
              </a:rPr>
              <a:t>Memory preserves the past.</a:t>
            </a:r>
          </a:p>
          <a:p>
            <a:pPr algn="r">
              <a:lnSpc>
                <a:spcPts val="1540"/>
              </a:lnSpc>
            </a:pPr>
            <a:r>
              <a:rPr lang="en-US" sz="1100">
                <a:solidFill>
                  <a:srgbClr val="FFFFFF"/>
                </a:solidFill>
                <a:latin typeface="Open Sans"/>
                <a:ea typeface="Open Sans"/>
                <a:cs typeface="Open Sans"/>
                <a:sym typeface="Open Sans"/>
              </a:rPr>
              <a:t> Choice creates the future.</a:t>
            </a:r>
          </a:p>
          <a:p>
            <a:pPr algn="r">
              <a:lnSpc>
                <a:spcPts val="1540"/>
              </a:lnSpc>
            </a:pPr>
            <a:r>
              <a:rPr lang="en-US" sz="1100">
                <a:solidFill>
                  <a:srgbClr val="FFFFFF"/>
                </a:solidFill>
                <a:latin typeface="Open Sans"/>
                <a:ea typeface="Open Sans"/>
                <a:cs typeface="Open Sans"/>
                <a:sym typeface="Open Sans"/>
              </a:rPr>
              <a:t> Consciousness</a:t>
            </a:r>
            <a:r>
              <a:rPr lang="en-US" sz="1100">
                <a:solidFill>
                  <a:srgbClr val="FFFFFF"/>
                </a:solidFill>
                <a:latin typeface="Open Sans"/>
                <a:ea typeface="Open Sans"/>
                <a:cs typeface="Open Sans"/>
                <a:sym typeface="Open Sans"/>
              </a:rPr>
              <a:t> gives meaning to both.</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00000">
                <a:alpha val="100000"/>
              </a:srgbClr>
            </a:gs>
            <a:gs pos="100000">
              <a:srgbClr val="C89116">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3431342" y="532797"/>
            <a:ext cx="3903834" cy="5851939"/>
          </a:xfrm>
          <a:custGeom>
            <a:avLst/>
            <a:gdLst/>
            <a:ahLst/>
            <a:cxnLst/>
            <a:rect r="r" b="b" t="t" l="l"/>
            <a:pathLst>
              <a:path h="5851939" w="3903834">
                <a:moveTo>
                  <a:pt x="0" y="0"/>
                </a:moveTo>
                <a:lnTo>
                  <a:pt x="3903834" y="0"/>
                </a:lnTo>
                <a:lnTo>
                  <a:pt x="3903834" y="5851939"/>
                </a:lnTo>
                <a:lnTo>
                  <a:pt x="0" y="5851939"/>
                </a:lnTo>
                <a:lnTo>
                  <a:pt x="0" y="0"/>
                </a:lnTo>
                <a:close/>
              </a:path>
            </a:pathLst>
          </a:custGeom>
          <a:blipFill>
            <a:blip r:embed="rId2"/>
            <a:stretch>
              <a:fillRect l="0" t="0" r="0" b="0"/>
            </a:stretch>
          </a:blipFill>
        </p:spPr>
      </p:sp>
      <p:sp>
        <p:nvSpPr>
          <p:cNvPr name="TextBox 3" id="3"/>
          <p:cNvSpPr txBox="true"/>
          <p:nvPr/>
        </p:nvSpPr>
        <p:spPr>
          <a:xfrm rot="0">
            <a:off x="582555" y="-220977"/>
            <a:ext cx="920831" cy="544670"/>
          </a:xfrm>
          <a:prstGeom prst="rect">
            <a:avLst/>
          </a:prstGeom>
        </p:spPr>
        <p:txBody>
          <a:bodyPr anchor="t" rtlCol="false" tIns="0" lIns="0" bIns="0" rIns="0">
            <a:spAutoFit/>
          </a:bodyPr>
          <a:lstStyle/>
          <a:p>
            <a:pPr algn="l">
              <a:lnSpc>
                <a:spcPts val="4877"/>
              </a:lnSpc>
            </a:pPr>
            <a:r>
              <a:rPr lang="en-US" sz="1950" spc="19">
                <a:solidFill>
                  <a:srgbClr val="FFFFFF"/>
                </a:solidFill>
                <a:latin typeface="Darker Grotesque"/>
                <a:ea typeface="Darker Grotesque"/>
                <a:cs typeface="Darker Grotesque"/>
                <a:sym typeface="Darker Grotesque"/>
              </a:rPr>
              <a:t>Borcelle</a:t>
            </a:r>
          </a:p>
        </p:txBody>
      </p:sp>
      <p:sp>
        <p:nvSpPr>
          <p:cNvPr name="TextBox 4" id="4"/>
          <p:cNvSpPr txBox="true"/>
          <p:nvPr/>
        </p:nvSpPr>
        <p:spPr>
          <a:xfrm rot="0">
            <a:off x="6414345" y="-220977"/>
            <a:ext cx="920831" cy="544670"/>
          </a:xfrm>
          <a:prstGeom prst="rect">
            <a:avLst/>
          </a:prstGeom>
        </p:spPr>
        <p:txBody>
          <a:bodyPr anchor="t" rtlCol="false" tIns="0" lIns="0" bIns="0" rIns="0">
            <a:spAutoFit/>
          </a:bodyPr>
          <a:lstStyle/>
          <a:p>
            <a:pPr algn="r">
              <a:lnSpc>
                <a:spcPts val="4877"/>
              </a:lnSpc>
            </a:pPr>
            <a:r>
              <a:rPr lang="en-US" sz="1950" spc="19">
                <a:solidFill>
                  <a:srgbClr val="FFFFFF"/>
                </a:solidFill>
                <a:latin typeface="Darker Grotesque"/>
                <a:ea typeface="Darker Grotesque"/>
                <a:cs typeface="Darker Grotesque"/>
                <a:sym typeface="Darker Grotesque"/>
              </a:rPr>
              <a:t>page 20</a:t>
            </a:r>
          </a:p>
        </p:txBody>
      </p:sp>
      <p:sp>
        <p:nvSpPr>
          <p:cNvPr name="TextBox 5" id="5"/>
          <p:cNvSpPr txBox="true"/>
          <p:nvPr/>
        </p:nvSpPr>
        <p:spPr>
          <a:xfrm rot="0">
            <a:off x="395784" y="581737"/>
            <a:ext cx="2722261" cy="804545"/>
          </a:xfrm>
          <a:prstGeom prst="rect">
            <a:avLst/>
          </a:prstGeom>
        </p:spPr>
        <p:txBody>
          <a:bodyPr anchor="t" rtlCol="false" tIns="0" lIns="0" bIns="0" rIns="0">
            <a:spAutoFit/>
          </a:bodyPr>
          <a:lstStyle/>
          <a:p>
            <a:pPr algn="ctr">
              <a:lnSpc>
                <a:spcPts val="3079"/>
              </a:lnSpc>
            </a:pPr>
            <a:r>
              <a:rPr lang="en-US" sz="2199" b="true">
                <a:solidFill>
                  <a:srgbClr val="FFBD59"/>
                </a:solidFill>
                <a:latin typeface="Open Sans Bold"/>
                <a:ea typeface="Open Sans Bold"/>
                <a:cs typeface="Open Sans Bold"/>
                <a:sym typeface="Open Sans Bold"/>
              </a:rPr>
              <a:t>CODE: AWARENESS</a:t>
            </a:r>
          </a:p>
          <a:p>
            <a:pPr algn="ctr">
              <a:lnSpc>
                <a:spcPts val="1679"/>
              </a:lnSpc>
            </a:pPr>
            <a:r>
              <a:rPr lang="en-US" sz="1200">
                <a:solidFill>
                  <a:srgbClr val="FFBD59"/>
                </a:solidFill>
                <a:latin typeface="Open Sans"/>
                <a:ea typeface="Open Sans"/>
                <a:cs typeface="Open Sans"/>
                <a:sym typeface="Open Sans"/>
              </a:rPr>
              <a:t>The Collapse of the Ego</a:t>
            </a:r>
          </a:p>
          <a:p>
            <a:pPr algn="ctr">
              <a:lnSpc>
                <a:spcPts val="1679"/>
              </a:lnSpc>
            </a:pPr>
            <a:r>
              <a:rPr lang="en-US" sz="1200">
                <a:solidFill>
                  <a:srgbClr val="FFBD59"/>
                </a:solidFill>
                <a:latin typeface="Open Sans"/>
                <a:ea typeface="Open Sans"/>
                <a:cs typeface="Open Sans"/>
                <a:sym typeface="Open Sans"/>
              </a:rPr>
              <a:t>A Narrative</a:t>
            </a:r>
            <a:r>
              <a:rPr lang="en-US" sz="1200">
                <a:solidFill>
                  <a:srgbClr val="FFBD59"/>
                </a:solidFill>
                <a:latin typeface="Open Sans"/>
                <a:ea typeface="Open Sans"/>
                <a:cs typeface="Open Sans"/>
                <a:sym typeface="Open Sans"/>
              </a:rPr>
              <a:t> Philosophical Treatise</a:t>
            </a:r>
          </a:p>
        </p:txBody>
      </p:sp>
      <p:sp>
        <p:nvSpPr>
          <p:cNvPr name="TextBox 6" id="6"/>
          <p:cNvSpPr txBox="true"/>
          <p:nvPr/>
        </p:nvSpPr>
        <p:spPr>
          <a:xfrm rot="0">
            <a:off x="213984" y="6427399"/>
            <a:ext cx="7121192" cy="4076700"/>
          </a:xfrm>
          <a:prstGeom prst="rect">
            <a:avLst/>
          </a:prstGeom>
        </p:spPr>
        <p:txBody>
          <a:bodyPr anchor="t" rtlCol="false" tIns="0" lIns="0" bIns="0" rIns="0">
            <a:spAutoFit/>
          </a:bodyPr>
          <a:lstStyle/>
          <a:p>
            <a:pPr algn="just">
              <a:lnSpc>
                <a:spcPts val="2520"/>
              </a:lnSpc>
            </a:pPr>
            <a:r>
              <a:rPr lang="en-US" sz="1800" b="true">
                <a:solidFill>
                  <a:srgbClr val="FFBD59"/>
                </a:solidFill>
                <a:latin typeface="Open Sans Bold"/>
                <a:ea typeface="Open Sans Bold"/>
                <a:cs typeface="Open Sans Bold"/>
                <a:sym typeface="Open Sans Bold"/>
              </a:rPr>
              <a:t>Book Overview</a:t>
            </a:r>
          </a:p>
          <a:p>
            <a:pPr algn="just">
              <a:lnSpc>
                <a:spcPts val="1680"/>
              </a:lnSpc>
            </a:pPr>
            <a:r>
              <a:rPr lang="en-US" sz="1200">
                <a:solidFill>
                  <a:srgbClr val="FFFFFF"/>
                </a:solidFill>
                <a:latin typeface="Open Sans"/>
                <a:ea typeface="Open Sans"/>
                <a:cs typeface="Open Sans"/>
                <a:sym typeface="Open Sans"/>
              </a:rPr>
              <a:t>What if awareness is not something to achieve—but something that remains when every illusion about ourselves has fallen away?</a:t>
            </a:r>
          </a:p>
          <a:p>
            <a:pPr algn="just">
              <a:lnSpc>
                <a:spcPts val="1680"/>
              </a:lnSpc>
            </a:pPr>
            <a:r>
              <a:rPr lang="en-US" sz="1200">
                <a:solidFill>
                  <a:srgbClr val="FFFFFF"/>
                </a:solidFill>
                <a:latin typeface="Open Sans"/>
                <a:ea typeface="Open Sans"/>
                <a:cs typeface="Open Sans"/>
                <a:sym typeface="Open Sans"/>
              </a:rPr>
              <a:t>CODE: AWARENESS is the third volume of the CODE philosophical cycle and continues the development of Neo-Essential Integralism, introducing its deepest existential dimension. While the previous volumes establish a new cosmological vision and explore the relationship between memory, love, and conscious choice, this work examines the dissolution of the ego and the emergence</a:t>
            </a:r>
            <a:r>
              <a:rPr lang="en-US" sz="1200">
                <a:solidFill>
                  <a:srgbClr val="FFFFFF"/>
                </a:solidFill>
                <a:latin typeface="Open Sans"/>
                <a:ea typeface="Open Sans"/>
                <a:cs typeface="Open Sans"/>
                <a:sym typeface="Open Sans"/>
              </a:rPr>
              <a:t> of authentic awareness.</a:t>
            </a:r>
          </a:p>
          <a:p>
            <a:pPr algn="just">
              <a:lnSpc>
                <a:spcPts val="1680"/>
              </a:lnSpc>
            </a:pPr>
            <a:r>
              <a:rPr lang="en-US" sz="1200">
                <a:solidFill>
                  <a:srgbClr val="FFFFFF"/>
                </a:solidFill>
                <a:latin typeface="Open Sans"/>
                <a:ea typeface="Open Sans"/>
                <a:cs typeface="Open Sans"/>
                <a:sym typeface="Open Sans"/>
              </a:rPr>
              <a:t>Through a symbolic narrative, philosophical dialogue, and psychological transformation, the book challenges the assumptions that shape identity, certainty, control, and the human need for external validation. Awareness is presented not as a spiritual achievement or a final destination, but as the natural state that emerges when fear, attachment, and illusion lose their power.</a:t>
            </a:r>
          </a:p>
          <a:p>
            <a:pPr algn="just">
              <a:lnSpc>
                <a:spcPts val="1680"/>
              </a:lnSpc>
            </a:pPr>
            <a:r>
              <a:rPr lang="en-US" sz="1200">
                <a:solidFill>
                  <a:srgbClr val="FFFFFF"/>
                </a:solidFill>
                <a:latin typeface="Open Sans"/>
                <a:ea typeface="Open Sans"/>
                <a:cs typeface="Open Sans"/>
                <a:sym typeface="Open Sans"/>
              </a:rPr>
              <a:t>Blending philosophy, psychology, contemporary cosmology, systems thinking, and narrative literature, CODE: AWARENESS develops Neo-Essential Integralism beyond theory into lived experience. The narrative becomes a philosophical experiment, inviting readers to question not only what they believe about reality, but also the mechanisms through which consciousness constructs reality itself.</a:t>
            </a:r>
          </a:p>
          <a:p>
            <a:pPr algn="just">
              <a:lnSpc>
                <a:spcPts val="1680"/>
              </a:lnSpc>
            </a:pPr>
            <a:r>
              <a:rPr lang="en-US" sz="1200">
                <a:solidFill>
                  <a:srgbClr val="FFFFFF"/>
                </a:solidFill>
                <a:latin typeface="Open Sans"/>
                <a:ea typeface="Open Sans"/>
                <a:cs typeface="Open Sans"/>
                <a:sym typeface="Open Sans"/>
              </a:rPr>
              <a:t>Rather than offering doctrines or definitive answers, the book opens a space for profound reflection on freedom, identity, perception, and the future evolution of human consciousness.</a:t>
            </a:r>
          </a:p>
        </p:txBody>
      </p:sp>
      <p:sp>
        <p:nvSpPr>
          <p:cNvPr name="TextBox 7" id="7"/>
          <p:cNvSpPr txBox="true"/>
          <p:nvPr/>
        </p:nvSpPr>
        <p:spPr>
          <a:xfrm rot="0">
            <a:off x="361898" y="1653851"/>
            <a:ext cx="2790032" cy="4418940"/>
          </a:xfrm>
          <a:prstGeom prst="rect">
            <a:avLst/>
          </a:prstGeom>
        </p:spPr>
        <p:txBody>
          <a:bodyPr anchor="t" rtlCol="false" tIns="0" lIns="0" bIns="0" rIns="0">
            <a:spAutoFit/>
          </a:bodyPr>
          <a:lstStyle/>
          <a:p>
            <a:pPr algn="l">
              <a:lnSpc>
                <a:spcPts val="2591"/>
              </a:lnSpc>
              <a:spcBef>
                <a:spcPct val="0"/>
              </a:spcBef>
            </a:pPr>
            <a:r>
              <a:rPr lang="en-US" b="true" sz="1850" spc="18">
                <a:solidFill>
                  <a:srgbClr val="FFBD59"/>
                </a:solidFill>
                <a:latin typeface="Darker Grotesque Bold"/>
                <a:ea typeface="Darker Grotesque Bold"/>
                <a:cs typeface="Darker Grotesque Bold"/>
                <a:sym typeface="Darker Grotesque Bold"/>
              </a:rPr>
              <a:t>Key Themes</a:t>
            </a:r>
          </a:p>
          <a:p>
            <a:pPr algn="l">
              <a:lnSpc>
                <a:spcPts val="2731"/>
              </a:lnSpc>
              <a:spcBef>
                <a:spcPct val="0"/>
              </a:spcBef>
            </a:pPr>
            <a:r>
              <a:rPr lang="en-US" sz="1950" spc="19">
                <a:solidFill>
                  <a:srgbClr val="FFFFFF"/>
                </a:solidFill>
                <a:latin typeface="Darker Grotesque"/>
                <a:ea typeface="Darker Grotesque"/>
                <a:cs typeface="Darker Grotesque"/>
                <a:sym typeface="Darker Grotesque"/>
              </a:rPr>
              <a:t>Neo-Essential Integralism</a:t>
            </a:r>
          </a:p>
          <a:p>
            <a:pPr algn="l">
              <a:lnSpc>
                <a:spcPts val="2731"/>
              </a:lnSpc>
              <a:spcBef>
                <a:spcPct val="0"/>
              </a:spcBef>
            </a:pPr>
            <a:r>
              <a:rPr lang="en-US" sz="1950" spc="19">
                <a:solidFill>
                  <a:srgbClr val="FFFFFF"/>
                </a:solidFill>
                <a:latin typeface="Darker Grotesque"/>
                <a:ea typeface="Darker Grotesque"/>
                <a:cs typeface="Darker Grotesque"/>
                <a:sym typeface="Darker Grotesque"/>
              </a:rPr>
              <a:t>Awareness and consciousness</a:t>
            </a:r>
          </a:p>
          <a:p>
            <a:pPr algn="l">
              <a:lnSpc>
                <a:spcPts val="2731"/>
              </a:lnSpc>
              <a:spcBef>
                <a:spcPct val="0"/>
              </a:spcBef>
            </a:pPr>
            <a:r>
              <a:rPr lang="en-US" sz="1950" spc="19">
                <a:solidFill>
                  <a:srgbClr val="FFFFFF"/>
                </a:solidFill>
                <a:latin typeface="Darker Grotesque"/>
                <a:ea typeface="Darker Grotesque"/>
                <a:cs typeface="Darker Grotesque"/>
                <a:sym typeface="Darker Grotesque"/>
              </a:rPr>
              <a:t>Ego and identity</a:t>
            </a:r>
          </a:p>
          <a:p>
            <a:pPr algn="l">
              <a:lnSpc>
                <a:spcPts val="2731"/>
              </a:lnSpc>
              <a:spcBef>
                <a:spcPct val="0"/>
              </a:spcBef>
            </a:pPr>
            <a:r>
              <a:rPr lang="en-US" sz="1950" spc="19">
                <a:solidFill>
                  <a:srgbClr val="FFFFFF"/>
                </a:solidFill>
                <a:latin typeface="Darker Grotesque"/>
                <a:ea typeface="Darker Grotesque"/>
                <a:cs typeface="Darker Grotesque"/>
                <a:sym typeface="Darker Grotesque"/>
              </a:rPr>
              <a:t>Freedom beyond belief systems</a:t>
            </a:r>
          </a:p>
          <a:p>
            <a:pPr algn="l">
              <a:lnSpc>
                <a:spcPts val="2731"/>
              </a:lnSpc>
              <a:spcBef>
                <a:spcPct val="0"/>
              </a:spcBef>
            </a:pPr>
            <a:r>
              <a:rPr lang="en-US" sz="1950" spc="19">
                <a:solidFill>
                  <a:srgbClr val="FFFFFF"/>
                </a:solidFill>
                <a:latin typeface="Darker Grotesque"/>
                <a:ea typeface="Darker Grotesque"/>
                <a:cs typeface="Darker Grotesque"/>
                <a:sym typeface="Darker Grotesque"/>
              </a:rPr>
              <a:t>Psychology and perception</a:t>
            </a:r>
          </a:p>
          <a:p>
            <a:pPr algn="l">
              <a:lnSpc>
                <a:spcPts val="2731"/>
              </a:lnSpc>
              <a:spcBef>
                <a:spcPct val="0"/>
              </a:spcBef>
            </a:pPr>
            <a:r>
              <a:rPr lang="en-US" sz="1950" spc="19">
                <a:solidFill>
                  <a:srgbClr val="FFFFFF"/>
                </a:solidFill>
                <a:latin typeface="Darker Grotesque"/>
                <a:ea typeface="Darker Grotesque"/>
                <a:cs typeface="Darker Grotesque"/>
                <a:sym typeface="Darker Grotesque"/>
              </a:rPr>
              <a:t>Narrative philosophy</a:t>
            </a:r>
          </a:p>
          <a:p>
            <a:pPr algn="l">
              <a:lnSpc>
                <a:spcPts val="2731"/>
              </a:lnSpc>
              <a:spcBef>
                <a:spcPct val="0"/>
              </a:spcBef>
            </a:pPr>
            <a:r>
              <a:rPr lang="en-US" b="true" sz="1950" spc="19">
                <a:solidFill>
                  <a:srgbClr val="FFBD59"/>
                </a:solidFill>
                <a:latin typeface="Darker Grotesque Bold"/>
                <a:ea typeface="Darker Grotesque Bold"/>
                <a:cs typeface="Darker Grotesque Bold"/>
                <a:sym typeface="Darker Grotesque Bold"/>
              </a:rPr>
              <a:t>Tagline</a:t>
            </a:r>
          </a:p>
          <a:p>
            <a:pPr algn="l">
              <a:lnSpc>
                <a:spcPts val="2731"/>
              </a:lnSpc>
              <a:spcBef>
                <a:spcPct val="0"/>
              </a:spcBef>
            </a:pPr>
            <a:r>
              <a:rPr lang="en-US" sz="1950" spc="19">
                <a:solidFill>
                  <a:srgbClr val="FFFFFF"/>
                </a:solidFill>
                <a:latin typeface="Darker Grotesque"/>
                <a:ea typeface="Darker Grotesque"/>
                <a:cs typeface="Darker Grotesque"/>
                <a:sym typeface="Darker Grotesque"/>
              </a:rPr>
              <a:t>True awareness begins where the illusion of the self comes to an end.</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00000">
                <a:alpha val="100000"/>
              </a:srgbClr>
            </a:gs>
            <a:gs pos="100000">
              <a:srgbClr val="C89116">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3255948" y="456915"/>
            <a:ext cx="4008468" cy="6012701"/>
          </a:xfrm>
          <a:custGeom>
            <a:avLst/>
            <a:gdLst/>
            <a:ahLst/>
            <a:cxnLst/>
            <a:rect r="r" b="b" t="t" l="l"/>
            <a:pathLst>
              <a:path h="6012701" w="4008468">
                <a:moveTo>
                  <a:pt x="0" y="0"/>
                </a:moveTo>
                <a:lnTo>
                  <a:pt x="4008468" y="0"/>
                </a:lnTo>
                <a:lnTo>
                  <a:pt x="4008468" y="6012701"/>
                </a:lnTo>
                <a:lnTo>
                  <a:pt x="0" y="6012701"/>
                </a:lnTo>
                <a:lnTo>
                  <a:pt x="0" y="0"/>
                </a:lnTo>
                <a:close/>
              </a:path>
            </a:pathLst>
          </a:custGeom>
          <a:blipFill>
            <a:blip r:embed="rId2"/>
            <a:stretch>
              <a:fillRect l="0" t="0" r="0" b="0"/>
            </a:stretch>
          </a:blipFill>
        </p:spPr>
      </p:sp>
      <p:sp>
        <p:nvSpPr>
          <p:cNvPr name="TextBox 3" id="3"/>
          <p:cNvSpPr txBox="true"/>
          <p:nvPr/>
        </p:nvSpPr>
        <p:spPr>
          <a:xfrm rot="0">
            <a:off x="566141" y="-247650"/>
            <a:ext cx="920831" cy="544670"/>
          </a:xfrm>
          <a:prstGeom prst="rect">
            <a:avLst/>
          </a:prstGeom>
        </p:spPr>
        <p:txBody>
          <a:bodyPr anchor="t" rtlCol="false" tIns="0" lIns="0" bIns="0" rIns="0">
            <a:spAutoFit/>
          </a:bodyPr>
          <a:lstStyle/>
          <a:p>
            <a:pPr algn="l">
              <a:lnSpc>
                <a:spcPts val="4877"/>
              </a:lnSpc>
            </a:pPr>
            <a:r>
              <a:rPr lang="en-US" sz="1950" spc="19">
                <a:solidFill>
                  <a:srgbClr val="FFFFFF"/>
                </a:solidFill>
                <a:latin typeface="Darker Grotesque"/>
                <a:ea typeface="Darker Grotesque"/>
                <a:cs typeface="Darker Grotesque"/>
                <a:sym typeface="Darker Grotesque"/>
              </a:rPr>
              <a:t>Borcelle</a:t>
            </a:r>
          </a:p>
        </p:txBody>
      </p:sp>
      <p:sp>
        <p:nvSpPr>
          <p:cNvPr name="TextBox 4" id="4"/>
          <p:cNvSpPr txBox="true"/>
          <p:nvPr/>
        </p:nvSpPr>
        <p:spPr>
          <a:xfrm rot="0">
            <a:off x="6343584" y="-247650"/>
            <a:ext cx="920831" cy="544670"/>
          </a:xfrm>
          <a:prstGeom prst="rect">
            <a:avLst/>
          </a:prstGeom>
        </p:spPr>
        <p:txBody>
          <a:bodyPr anchor="t" rtlCol="false" tIns="0" lIns="0" bIns="0" rIns="0">
            <a:spAutoFit/>
          </a:bodyPr>
          <a:lstStyle/>
          <a:p>
            <a:pPr algn="r">
              <a:lnSpc>
                <a:spcPts val="4877"/>
              </a:lnSpc>
            </a:pPr>
            <a:r>
              <a:rPr lang="en-US" sz="1950" spc="19">
                <a:solidFill>
                  <a:srgbClr val="FFFFFF"/>
                </a:solidFill>
                <a:latin typeface="Darker Grotesque"/>
                <a:ea typeface="Darker Grotesque"/>
                <a:cs typeface="Darker Grotesque"/>
                <a:sym typeface="Darker Grotesque"/>
              </a:rPr>
              <a:t>page 21</a:t>
            </a:r>
          </a:p>
        </p:txBody>
      </p:sp>
      <p:sp>
        <p:nvSpPr>
          <p:cNvPr name="TextBox 5" id="5"/>
          <p:cNvSpPr txBox="true"/>
          <p:nvPr/>
        </p:nvSpPr>
        <p:spPr>
          <a:xfrm rot="0">
            <a:off x="369848" y="704354"/>
            <a:ext cx="2766020" cy="804545"/>
          </a:xfrm>
          <a:prstGeom prst="rect">
            <a:avLst/>
          </a:prstGeom>
        </p:spPr>
        <p:txBody>
          <a:bodyPr anchor="t" rtlCol="false" tIns="0" lIns="0" bIns="0" rIns="0">
            <a:spAutoFit/>
          </a:bodyPr>
          <a:lstStyle/>
          <a:p>
            <a:pPr algn="ctr">
              <a:lnSpc>
                <a:spcPts val="3079"/>
              </a:lnSpc>
            </a:pPr>
            <a:r>
              <a:rPr lang="en-US" sz="2199" b="true">
                <a:solidFill>
                  <a:srgbClr val="FFBD59"/>
                </a:solidFill>
                <a:latin typeface="Open Sans Bold"/>
                <a:ea typeface="Open Sans Bold"/>
                <a:cs typeface="Open Sans Bold"/>
                <a:sym typeface="Open Sans Bold"/>
              </a:rPr>
              <a:t>CODE:</a:t>
            </a:r>
            <a:r>
              <a:rPr lang="en-US" b="true" sz="2199">
                <a:solidFill>
                  <a:srgbClr val="FFBD59"/>
                </a:solidFill>
                <a:latin typeface="Open Sans Bold"/>
                <a:ea typeface="Open Sans Bold"/>
                <a:cs typeface="Open Sans Bold"/>
                <a:sym typeface="Open Sans Bold"/>
              </a:rPr>
              <a:t> ESSENCE</a:t>
            </a:r>
          </a:p>
          <a:p>
            <a:pPr algn="ctr">
              <a:lnSpc>
                <a:spcPts val="1679"/>
              </a:lnSpc>
            </a:pPr>
            <a:r>
              <a:rPr lang="en-US" sz="1200">
                <a:solidFill>
                  <a:srgbClr val="FFBD59"/>
                </a:solidFill>
                <a:latin typeface="Open Sans"/>
                <a:ea typeface="Open Sans"/>
                <a:cs typeface="Open Sans"/>
                <a:sym typeface="Open Sans"/>
              </a:rPr>
              <a:t>The Architecture of Conscious Creation</a:t>
            </a:r>
          </a:p>
          <a:p>
            <a:pPr algn="ctr">
              <a:lnSpc>
                <a:spcPts val="1679"/>
              </a:lnSpc>
            </a:pPr>
            <a:r>
              <a:rPr lang="en-US" sz="1200">
                <a:solidFill>
                  <a:srgbClr val="FFBD59"/>
                </a:solidFill>
                <a:latin typeface="Open Sans"/>
                <a:ea typeface="Open Sans"/>
                <a:cs typeface="Open Sans"/>
                <a:sym typeface="Open Sans"/>
              </a:rPr>
              <a:t>A Narrative Philosophical Treatise</a:t>
            </a:r>
          </a:p>
        </p:txBody>
      </p:sp>
      <p:sp>
        <p:nvSpPr>
          <p:cNvPr name="TextBox 6" id="6"/>
          <p:cNvSpPr txBox="true"/>
          <p:nvPr/>
        </p:nvSpPr>
        <p:spPr>
          <a:xfrm rot="0">
            <a:off x="257272" y="6441041"/>
            <a:ext cx="7007143" cy="3943350"/>
          </a:xfrm>
          <a:prstGeom prst="rect">
            <a:avLst/>
          </a:prstGeom>
        </p:spPr>
        <p:txBody>
          <a:bodyPr anchor="t" rtlCol="false" tIns="0" lIns="0" bIns="0" rIns="0">
            <a:spAutoFit/>
          </a:bodyPr>
          <a:lstStyle/>
          <a:p>
            <a:pPr algn="just">
              <a:lnSpc>
                <a:spcPts val="2380"/>
              </a:lnSpc>
            </a:pPr>
            <a:r>
              <a:rPr lang="en-US" sz="1700" b="true">
                <a:solidFill>
                  <a:srgbClr val="FFBD59"/>
                </a:solidFill>
                <a:latin typeface="Open Sans Bold"/>
                <a:ea typeface="Open Sans Bold"/>
                <a:cs typeface="Open Sans Bold"/>
                <a:sym typeface="Open Sans Bold"/>
              </a:rPr>
              <a:t>Book Overview</a:t>
            </a:r>
          </a:p>
          <a:p>
            <a:pPr algn="just">
              <a:lnSpc>
                <a:spcPts val="1820"/>
              </a:lnSpc>
            </a:pPr>
            <a:r>
              <a:rPr lang="en-US" sz="1300">
                <a:solidFill>
                  <a:srgbClr val="FFFFFF"/>
                </a:solidFill>
                <a:latin typeface="Open Sans"/>
                <a:ea typeface="Open Sans"/>
                <a:cs typeface="Open Sans"/>
                <a:sym typeface="Open Sans"/>
              </a:rPr>
              <a:t>What if reality is not something we observe—but something we continuously participate in creating?</a:t>
            </a:r>
          </a:p>
          <a:p>
            <a:pPr algn="just">
              <a:lnSpc>
                <a:spcPts val="1820"/>
              </a:lnSpc>
            </a:pPr>
            <a:r>
              <a:rPr lang="en-US" sz="1300">
                <a:solidFill>
                  <a:srgbClr val="FFFFFF"/>
                </a:solidFill>
                <a:latin typeface="Open Sans"/>
                <a:ea typeface="Open Sans"/>
                <a:cs typeface="Open Sans"/>
                <a:sym typeface="Open Sans"/>
              </a:rPr>
              <a:t>CODE: ESSENCE is the fourth volume of the CODE philosophical cycle, expanding Neo-Essential Integralism into a comprehensive philosophy of conscious participation. Moving beyond questions of identity and awareness, the book</a:t>
            </a:r>
            <a:r>
              <a:rPr lang="en-US" sz="1300">
                <a:solidFill>
                  <a:srgbClr val="FFFFFF"/>
                </a:solidFill>
                <a:latin typeface="Open Sans"/>
                <a:ea typeface="Open Sans"/>
                <a:cs typeface="Open Sans"/>
                <a:sym typeface="Open Sans"/>
              </a:rPr>
              <a:t> explores the relationship between consciousness, intention, ethical responsibility, and the unfolding structure of reality.</a:t>
            </a:r>
          </a:p>
          <a:p>
            <a:pPr algn="just">
              <a:lnSpc>
                <a:spcPts val="1820"/>
              </a:lnSpc>
            </a:pPr>
            <a:r>
              <a:rPr lang="en-US" sz="1300">
                <a:solidFill>
                  <a:srgbClr val="FFFFFF"/>
                </a:solidFill>
                <a:latin typeface="Open Sans"/>
                <a:ea typeface="Open Sans"/>
                <a:cs typeface="Open Sans"/>
                <a:sym typeface="Open Sans"/>
              </a:rPr>
              <a:t>Through symbolic narrative, philosophical dialogue, and a visionary cosmological perspective, the reader is invited to reconsider humanity's place in the universe—not as a passive observer, but as an active participant in an interconnected field of existence. The work proposes that personal transformation and the evolution of civilization are inseparable processes, emerging from the same principles of coherence, freedom, and conscious responsibility.</a:t>
            </a:r>
          </a:p>
          <a:p>
            <a:pPr algn="just">
              <a:lnSpc>
                <a:spcPts val="1820"/>
              </a:lnSpc>
            </a:pPr>
            <a:r>
              <a:rPr lang="en-US" sz="1300">
                <a:solidFill>
                  <a:srgbClr val="FFFFFF"/>
                </a:solidFill>
                <a:latin typeface="Open Sans"/>
                <a:ea typeface="Open Sans"/>
                <a:cs typeface="Open Sans"/>
                <a:sym typeface="Open Sans"/>
              </a:rPr>
              <a:t>Blending philosophy, systems thinking, contemporary cosmology, psychology, and narrative literature, CODE: ESSENCE develops Neo-Essential Integralism into a unified vision of human evolution, where knowledge becomes lived experience and consciousness becomes the foundation of ethical creation.</a:t>
            </a:r>
          </a:p>
        </p:txBody>
      </p:sp>
      <p:sp>
        <p:nvSpPr>
          <p:cNvPr name="TextBox 7" id="7"/>
          <p:cNvSpPr txBox="true"/>
          <p:nvPr/>
        </p:nvSpPr>
        <p:spPr>
          <a:xfrm rot="0">
            <a:off x="369848" y="2240128"/>
            <a:ext cx="2658289" cy="3219450"/>
          </a:xfrm>
          <a:prstGeom prst="rect">
            <a:avLst/>
          </a:prstGeom>
        </p:spPr>
        <p:txBody>
          <a:bodyPr anchor="t" rtlCol="false" tIns="0" lIns="0" bIns="0" rIns="0">
            <a:spAutoFit/>
          </a:bodyPr>
          <a:lstStyle/>
          <a:p>
            <a:pPr algn="l">
              <a:lnSpc>
                <a:spcPts val="2100"/>
              </a:lnSpc>
            </a:pPr>
            <a:r>
              <a:rPr lang="en-US" sz="1500" b="true">
                <a:solidFill>
                  <a:srgbClr val="FFBD59"/>
                </a:solidFill>
                <a:latin typeface="Open Sans Bold"/>
                <a:ea typeface="Open Sans Bold"/>
                <a:cs typeface="Open Sans Bold"/>
                <a:sym typeface="Open Sans Bold"/>
              </a:rPr>
              <a:t>Key Themes</a:t>
            </a:r>
          </a:p>
          <a:p>
            <a:pPr algn="l" marL="323853" indent="-161927" lvl="1">
              <a:lnSpc>
                <a:spcPts val="2100"/>
              </a:lnSpc>
              <a:buFont typeface="Arial"/>
              <a:buChar char="•"/>
            </a:pPr>
            <a:r>
              <a:rPr lang="en-US" sz="1500">
                <a:solidFill>
                  <a:srgbClr val="FFFFFF"/>
                </a:solidFill>
                <a:latin typeface="Open Sans"/>
                <a:ea typeface="Open Sans"/>
                <a:cs typeface="Open Sans"/>
                <a:sym typeface="Open Sans"/>
              </a:rPr>
              <a:t>Neo-Essential</a:t>
            </a:r>
            <a:r>
              <a:rPr lang="en-US" sz="1500">
                <a:solidFill>
                  <a:srgbClr val="FFFFFF"/>
                </a:solidFill>
                <a:latin typeface="Open Sans"/>
                <a:ea typeface="Open Sans"/>
                <a:cs typeface="Open Sans"/>
                <a:sym typeface="Open Sans"/>
              </a:rPr>
              <a:t> Integralism</a:t>
            </a:r>
          </a:p>
          <a:p>
            <a:pPr algn="l" marL="323853" indent="-161927" lvl="1">
              <a:lnSpc>
                <a:spcPts val="2100"/>
              </a:lnSpc>
              <a:buFont typeface="Arial"/>
              <a:buChar char="•"/>
            </a:pPr>
            <a:r>
              <a:rPr lang="en-US" sz="1500">
                <a:solidFill>
                  <a:srgbClr val="FFFFFF"/>
                </a:solidFill>
                <a:latin typeface="Open Sans"/>
                <a:ea typeface="Open Sans"/>
                <a:cs typeface="Open Sans"/>
                <a:sym typeface="Open Sans"/>
              </a:rPr>
              <a:t>Conscious creation</a:t>
            </a:r>
          </a:p>
          <a:p>
            <a:pPr algn="l" marL="323853" indent="-161927" lvl="1">
              <a:lnSpc>
                <a:spcPts val="2100"/>
              </a:lnSpc>
              <a:buFont typeface="Arial"/>
              <a:buChar char="•"/>
            </a:pPr>
            <a:r>
              <a:rPr lang="en-US" sz="1500">
                <a:solidFill>
                  <a:srgbClr val="FFFFFF"/>
                </a:solidFill>
                <a:latin typeface="Open Sans"/>
                <a:ea typeface="Open Sans"/>
                <a:cs typeface="Open Sans"/>
                <a:sym typeface="Open Sans"/>
              </a:rPr>
              <a:t>Ethics and responsibility</a:t>
            </a:r>
          </a:p>
          <a:p>
            <a:pPr algn="l" marL="323853" indent="-161927" lvl="1">
              <a:lnSpc>
                <a:spcPts val="2100"/>
              </a:lnSpc>
              <a:buFont typeface="Arial"/>
              <a:buChar char="•"/>
            </a:pPr>
            <a:r>
              <a:rPr lang="en-US" sz="1500">
                <a:solidFill>
                  <a:srgbClr val="FFFFFF"/>
                </a:solidFill>
                <a:latin typeface="Open Sans"/>
                <a:ea typeface="Open Sans"/>
                <a:cs typeface="Open Sans"/>
                <a:sym typeface="Open Sans"/>
              </a:rPr>
              <a:t>Contemporary cosmology</a:t>
            </a:r>
          </a:p>
          <a:p>
            <a:pPr algn="l" marL="323853" indent="-161927" lvl="1">
              <a:lnSpc>
                <a:spcPts val="2100"/>
              </a:lnSpc>
              <a:buFont typeface="Arial"/>
              <a:buChar char="•"/>
            </a:pPr>
            <a:r>
              <a:rPr lang="en-US" sz="1500">
                <a:solidFill>
                  <a:srgbClr val="FFFFFF"/>
                </a:solidFill>
                <a:latin typeface="Open Sans"/>
                <a:ea typeface="Open Sans"/>
                <a:cs typeface="Open Sans"/>
                <a:sym typeface="Open Sans"/>
              </a:rPr>
              <a:t>Human evolution</a:t>
            </a:r>
          </a:p>
          <a:p>
            <a:pPr algn="l" marL="323853" indent="-161927" lvl="1">
              <a:lnSpc>
                <a:spcPts val="2100"/>
              </a:lnSpc>
              <a:buFont typeface="Arial"/>
              <a:buChar char="•"/>
            </a:pPr>
            <a:r>
              <a:rPr lang="en-US" sz="1500">
                <a:solidFill>
                  <a:srgbClr val="FFFFFF"/>
                </a:solidFill>
                <a:latin typeface="Open Sans"/>
                <a:ea typeface="Open Sans"/>
                <a:cs typeface="Open Sans"/>
                <a:sym typeface="Open Sans"/>
              </a:rPr>
              <a:t>Narrative philosophy</a:t>
            </a:r>
          </a:p>
          <a:p>
            <a:pPr algn="l">
              <a:lnSpc>
                <a:spcPts val="2100"/>
              </a:lnSpc>
            </a:pPr>
          </a:p>
          <a:p>
            <a:pPr algn="l">
              <a:lnSpc>
                <a:spcPts val="2380"/>
              </a:lnSpc>
            </a:pPr>
            <a:r>
              <a:rPr lang="en-US" sz="1700" b="true">
                <a:solidFill>
                  <a:srgbClr val="FFBD59"/>
                </a:solidFill>
                <a:latin typeface="Open Sans Bold"/>
                <a:ea typeface="Open Sans Bold"/>
                <a:cs typeface="Open Sans Bold"/>
                <a:sym typeface="Open Sans Bold"/>
              </a:rPr>
              <a:t>Tagline</a:t>
            </a:r>
          </a:p>
          <a:p>
            <a:pPr algn="l">
              <a:lnSpc>
                <a:spcPts val="2100"/>
              </a:lnSpc>
            </a:pPr>
            <a:r>
              <a:rPr lang="en-US" sz="1500">
                <a:solidFill>
                  <a:srgbClr val="FFFFFF"/>
                </a:solidFill>
                <a:latin typeface="Open Sans"/>
                <a:ea typeface="Open Sans"/>
                <a:cs typeface="Open Sans"/>
                <a:sym typeface="Open Sans"/>
              </a:rPr>
              <a:t>Reality is not merely discovered. It is consciously created.</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00000">
                <a:alpha val="100000"/>
              </a:srgbClr>
            </a:gs>
            <a:gs pos="100000">
              <a:srgbClr val="C89116">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3423761" y="556589"/>
            <a:ext cx="3840655" cy="5994833"/>
          </a:xfrm>
          <a:custGeom>
            <a:avLst/>
            <a:gdLst/>
            <a:ahLst/>
            <a:cxnLst/>
            <a:rect r="r" b="b" t="t" l="l"/>
            <a:pathLst>
              <a:path h="5994833" w="3840655">
                <a:moveTo>
                  <a:pt x="0" y="0"/>
                </a:moveTo>
                <a:lnTo>
                  <a:pt x="3840655" y="0"/>
                </a:lnTo>
                <a:lnTo>
                  <a:pt x="3840655" y="5994833"/>
                </a:lnTo>
                <a:lnTo>
                  <a:pt x="0" y="5994833"/>
                </a:lnTo>
                <a:lnTo>
                  <a:pt x="0" y="0"/>
                </a:lnTo>
                <a:close/>
              </a:path>
            </a:pathLst>
          </a:custGeom>
          <a:blipFill>
            <a:blip r:embed="rId2"/>
            <a:stretch>
              <a:fillRect l="-11007" t="-4520" r="-9878" b="-11934"/>
            </a:stretch>
          </a:blipFill>
        </p:spPr>
      </p:sp>
      <p:sp>
        <p:nvSpPr>
          <p:cNvPr name="TextBox 3" id="3"/>
          <p:cNvSpPr txBox="true"/>
          <p:nvPr/>
        </p:nvSpPr>
        <p:spPr>
          <a:xfrm rot="0">
            <a:off x="582555" y="-220977"/>
            <a:ext cx="920831" cy="544670"/>
          </a:xfrm>
          <a:prstGeom prst="rect">
            <a:avLst/>
          </a:prstGeom>
        </p:spPr>
        <p:txBody>
          <a:bodyPr anchor="t" rtlCol="false" tIns="0" lIns="0" bIns="0" rIns="0">
            <a:spAutoFit/>
          </a:bodyPr>
          <a:lstStyle/>
          <a:p>
            <a:pPr algn="l">
              <a:lnSpc>
                <a:spcPts val="4877"/>
              </a:lnSpc>
            </a:pPr>
            <a:r>
              <a:rPr lang="en-US" sz="1950" spc="19">
                <a:solidFill>
                  <a:srgbClr val="FFFFFF"/>
                </a:solidFill>
                <a:latin typeface="Darker Grotesque"/>
                <a:ea typeface="Darker Grotesque"/>
                <a:cs typeface="Darker Grotesque"/>
                <a:sym typeface="Darker Grotesque"/>
              </a:rPr>
              <a:t>Borcelle</a:t>
            </a:r>
          </a:p>
        </p:txBody>
      </p:sp>
      <p:sp>
        <p:nvSpPr>
          <p:cNvPr name="TextBox 4" id="4"/>
          <p:cNvSpPr txBox="true"/>
          <p:nvPr/>
        </p:nvSpPr>
        <p:spPr>
          <a:xfrm rot="0">
            <a:off x="6343584" y="-220977"/>
            <a:ext cx="920831" cy="544670"/>
          </a:xfrm>
          <a:prstGeom prst="rect">
            <a:avLst/>
          </a:prstGeom>
        </p:spPr>
        <p:txBody>
          <a:bodyPr anchor="t" rtlCol="false" tIns="0" lIns="0" bIns="0" rIns="0">
            <a:spAutoFit/>
          </a:bodyPr>
          <a:lstStyle/>
          <a:p>
            <a:pPr algn="r">
              <a:lnSpc>
                <a:spcPts val="4877"/>
              </a:lnSpc>
            </a:pPr>
            <a:r>
              <a:rPr lang="en-US" sz="1950" spc="19">
                <a:solidFill>
                  <a:srgbClr val="FFFFFF"/>
                </a:solidFill>
                <a:latin typeface="Darker Grotesque"/>
                <a:ea typeface="Darker Grotesque"/>
                <a:cs typeface="Darker Grotesque"/>
                <a:sym typeface="Darker Grotesque"/>
              </a:rPr>
              <a:t>page 22</a:t>
            </a:r>
          </a:p>
        </p:txBody>
      </p:sp>
      <p:sp>
        <p:nvSpPr>
          <p:cNvPr name="TextBox 5" id="5"/>
          <p:cNvSpPr txBox="true"/>
          <p:nvPr/>
        </p:nvSpPr>
        <p:spPr>
          <a:xfrm rot="0">
            <a:off x="392668" y="671571"/>
            <a:ext cx="2714198" cy="1014095"/>
          </a:xfrm>
          <a:prstGeom prst="rect">
            <a:avLst/>
          </a:prstGeom>
        </p:spPr>
        <p:txBody>
          <a:bodyPr anchor="t" rtlCol="false" tIns="0" lIns="0" bIns="0" rIns="0">
            <a:spAutoFit/>
          </a:bodyPr>
          <a:lstStyle/>
          <a:p>
            <a:pPr algn="ctr">
              <a:lnSpc>
                <a:spcPts val="3079"/>
              </a:lnSpc>
            </a:pPr>
            <a:r>
              <a:rPr lang="en-US" sz="2199" b="true">
                <a:solidFill>
                  <a:srgbClr val="FFBD59"/>
                </a:solidFill>
                <a:latin typeface="Open Sans Bold"/>
                <a:ea typeface="Open Sans Bold"/>
                <a:cs typeface="Open Sans Bold"/>
                <a:sym typeface="Open Sans Bold"/>
              </a:rPr>
              <a:t>CODE: ETERNITY</a:t>
            </a:r>
          </a:p>
          <a:p>
            <a:pPr algn="ctr">
              <a:lnSpc>
                <a:spcPts val="1679"/>
              </a:lnSpc>
            </a:pPr>
            <a:r>
              <a:rPr lang="en-US" sz="1200">
                <a:solidFill>
                  <a:srgbClr val="FFBD59"/>
                </a:solidFill>
                <a:latin typeface="Open Sans"/>
                <a:ea typeface="Open Sans"/>
                <a:cs typeface="Open Sans"/>
                <a:sym typeface="Open Sans"/>
              </a:rPr>
              <a:t>Beyond Time.</a:t>
            </a:r>
            <a:r>
              <a:rPr lang="en-US" sz="1200">
                <a:solidFill>
                  <a:srgbClr val="FFBD59"/>
                </a:solidFill>
                <a:latin typeface="Open Sans"/>
                <a:ea typeface="Open Sans"/>
                <a:cs typeface="Open Sans"/>
                <a:sym typeface="Open Sans"/>
              </a:rPr>
              <a:t> Beyond Self. Beyond the Cycle.</a:t>
            </a:r>
          </a:p>
          <a:p>
            <a:pPr algn="ctr">
              <a:lnSpc>
                <a:spcPts val="1679"/>
              </a:lnSpc>
            </a:pPr>
            <a:r>
              <a:rPr lang="en-US" sz="1200">
                <a:solidFill>
                  <a:srgbClr val="FFBD59"/>
                </a:solidFill>
                <a:latin typeface="Open Sans"/>
                <a:ea typeface="Open Sans"/>
                <a:cs typeface="Open Sans"/>
                <a:sym typeface="Open Sans"/>
              </a:rPr>
              <a:t>A Narrative Philosophical Treatise</a:t>
            </a:r>
          </a:p>
        </p:txBody>
      </p:sp>
      <p:sp>
        <p:nvSpPr>
          <p:cNvPr name="TextBox 6" id="6"/>
          <p:cNvSpPr txBox="true"/>
          <p:nvPr/>
        </p:nvSpPr>
        <p:spPr>
          <a:xfrm rot="0">
            <a:off x="249328" y="6522847"/>
            <a:ext cx="7015088" cy="3639820"/>
          </a:xfrm>
          <a:prstGeom prst="rect">
            <a:avLst/>
          </a:prstGeom>
        </p:spPr>
        <p:txBody>
          <a:bodyPr anchor="t" rtlCol="false" tIns="0" lIns="0" bIns="0" rIns="0">
            <a:spAutoFit/>
          </a:bodyPr>
          <a:lstStyle/>
          <a:p>
            <a:pPr algn="just">
              <a:lnSpc>
                <a:spcPts val="2380"/>
              </a:lnSpc>
            </a:pPr>
            <a:r>
              <a:rPr lang="en-US" sz="1700" b="true">
                <a:solidFill>
                  <a:srgbClr val="FFBD59"/>
                </a:solidFill>
                <a:latin typeface="Open Sans Bold"/>
                <a:ea typeface="Open Sans Bold"/>
                <a:cs typeface="Open Sans Bold"/>
                <a:sym typeface="Open Sans Bold"/>
              </a:rPr>
              <a:t>Book Overview</a:t>
            </a:r>
          </a:p>
          <a:p>
            <a:pPr algn="just">
              <a:lnSpc>
                <a:spcPts val="1680"/>
              </a:lnSpc>
            </a:pPr>
            <a:r>
              <a:rPr lang="en-US" sz="1200">
                <a:solidFill>
                  <a:srgbClr val="FFFFFF"/>
                </a:solidFill>
                <a:latin typeface="Open Sans"/>
                <a:ea typeface="Open Sans"/>
                <a:cs typeface="Open Sans"/>
                <a:sym typeface="Open Sans"/>
              </a:rPr>
              <a:t>What if eternity is not endless time—but the moment when the cycle finally ends?</a:t>
            </a:r>
          </a:p>
          <a:p>
            <a:pPr algn="just">
              <a:lnSpc>
                <a:spcPts val="1680"/>
              </a:lnSpc>
            </a:pPr>
            <a:r>
              <a:rPr lang="en-US" sz="1200">
                <a:solidFill>
                  <a:srgbClr val="FFFFFF"/>
                </a:solidFill>
                <a:latin typeface="Open Sans"/>
                <a:ea typeface="Open Sans"/>
                <a:cs typeface="Open Sans"/>
                <a:sym typeface="Open Sans"/>
              </a:rPr>
              <a:t>CODE: ETERNITY is the fifth volume of the CODE philosophical cycle and the culmination of Neo-Essential Integralism. Blending metaphysical fiction, philosophy, speculative cosmology, and</a:t>
            </a:r>
            <a:r>
              <a:rPr lang="en-US" sz="1200">
                <a:solidFill>
                  <a:srgbClr val="FFFFFF"/>
                </a:solidFill>
                <a:latin typeface="Open Sans"/>
                <a:ea typeface="Open Sans"/>
                <a:cs typeface="Open Sans"/>
                <a:sym typeface="Open Sans"/>
              </a:rPr>
              <a:t> psychological exploration, the novel examines humanity's deepest question: can consciousness transcend the repeating patterns that shape civilizations, identities, and history itself?</a:t>
            </a:r>
          </a:p>
          <a:p>
            <a:pPr algn="just">
              <a:lnSpc>
                <a:spcPts val="1680"/>
              </a:lnSpc>
            </a:pPr>
            <a:r>
              <a:rPr lang="en-US" sz="1200">
                <a:solidFill>
                  <a:srgbClr val="FFFFFF"/>
                </a:solidFill>
                <a:latin typeface="Open Sans"/>
                <a:ea typeface="Open Sans"/>
                <a:cs typeface="Open Sans"/>
                <a:sym typeface="Open Sans"/>
              </a:rPr>
              <a:t>Set against a symbolic post-apocalyptic reality where memory survives beyond worlds and time folds back upon its own beginning, the story follows those who remember every previous cycle. Their greatest challenge is not survival, but the transformation of consciousness capable of ending the recurrence of fear, ego, and separation. The journey becomes an exploration of responsibility, forgiveness, and the possibility that love is not merely an emotion, but the fundamental coherence that sustains reality itself.</a:t>
            </a:r>
          </a:p>
          <a:p>
            <a:pPr algn="just">
              <a:lnSpc>
                <a:spcPts val="1680"/>
              </a:lnSpc>
            </a:pPr>
            <a:r>
              <a:rPr lang="en-US" sz="1200">
                <a:solidFill>
                  <a:srgbClr val="FFFFFF"/>
                </a:solidFill>
                <a:latin typeface="Open Sans"/>
                <a:ea typeface="Open Sans"/>
                <a:cs typeface="Open Sans"/>
                <a:sym typeface="Open Sans"/>
              </a:rPr>
              <a:t>Expanding the philosophical framework of Neo-Essential Integralism, CODE: ETERNITY unites ontology, ethics, systems thinking, psychology, and visionary science-fiction into an ambitious meditation on freedom, recurrence, and human evolution. Rather than offering definitive answers, it invites readers to experience transformation through narrative, recognizing that the greatest revolution is not changing the world, but changing the consciousness that continually recreates it.</a:t>
            </a:r>
          </a:p>
        </p:txBody>
      </p:sp>
      <p:sp>
        <p:nvSpPr>
          <p:cNvPr name="TextBox 7" id="7"/>
          <p:cNvSpPr txBox="true"/>
          <p:nvPr/>
        </p:nvSpPr>
        <p:spPr>
          <a:xfrm rot="0">
            <a:off x="398851" y="2043069"/>
            <a:ext cx="2708016" cy="4312285"/>
          </a:xfrm>
          <a:prstGeom prst="rect">
            <a:avLst/>
          </a:prstGeom>
        </p:spPr>
        <p:txBody>
          <a:bodyPr anchor="t" rtlCol="false" tIns="0" lIns="0" bIns="0" rIns="0">
            <a:spAutoFit/>
          </a:bodyPr>
          <a:lstStyle/>
          <a:p>
            <a:pPr algn="l">
              <a:lnSpc>
                <a:spcPts val="2380"/>
              </a:lnSpc>
            </a:pPr>
            <a:r>
              <a:rPr lang="en-US" sz="1700" b="true">
                <a:solidFill>
                  <a:srgbClr val="FFBD59"/>
                </a:solidFill>
                <a:latin typeface="Open Sans Bold"/>
                <a:ea typeface="Open Sans Bold"/>
                <a:cs typeface="Open Sans Bold"/>
                <a:sym typeface="Open Sans Bold"/>
              </a:rPr>
              <a:t>Key Themes</a:t>
            </a:r>
          </a:p>
          <a:p>
            <a:pPr algn="l" marL="323853" indent="-161927" lvl="1">
              <a:lnSpc>
                <a:spcPts val="2100"/>
              </a:lnSpc>
              <a:buFont typeface="Arial"/>
              <a:buChar char="•"/>
            </a:pPr>
            <a:r>
              <a:rPr lang="en-US" sz="1500">
                <a:solidFill>
                  <a:srgbClr val="FFFFFF"/>
                </a:solidFill>
                <a:latin typeface="Open Sans"/>
                <a:ea typeface="Open Sans"/>
                <a:cs typeface="Open Sans"/>
                <a:sym typeface="Open Sans"/>
              </a:rPr>
              <a:t>Neo-Essential Integralism</a:t>
            </a:r>
          </a:p>
          <a:p>
            <a:pPr algn="l" marL="323853" indent="-161927" lvl="1">
              <a:lnSpc>
                <a:spcPts val="2100"/>
              </a:lnSpc>
              <a:buFont typeface="Arial"/>
              <a:buChar char="•"/>
            </a:pPr>
            <a:r>
              <a:rPr lang="en-US" sz="1500">
                <a:solidFill>
                  <a:srgbClr val="FFFFFF"/>
                </a:solidFill>
                <a:latin typeface="Open Sans"/>
                <a:ea typeface="Open Sans"/>
                <a:cs typeface="Open Sans"/>
                <a:sym typeface="Open Sans"/>
              </a:rPr>
              <a:t>Time and cyclic existence</a:t>
            </a:r>
          </a:p>
          <a:p>
            <a:pPr algn="l" marL="323853" indent="-161927" lvl="1">
              <a:lnSpc>
                <a:spcPts val="2100"/>
              </a:lnSpc>
              <a:buFont typeface="Arial"/>
              <a:buChar char="•"/>
            </a:pPr>
            <a:r>
              <a:rPr lang="en-US" sz="1500">
                <a:solidFill>
                  <a:srgbClr val="FFFFFF"/>
                </a:solidFill>
                <a:latin typeface="Open Sans"/>
                <a:ea typeface="Open Sans"/>
                <a:cs typeface="Open Sans"/>
                <a:sym typeface="Open Sans"/>
              </a:rPr>
              <a:t>Conscious evolution</a:t>
            </a:r>
          </a:p>
          <a:p>
            <a:pPr algn="l" marL="323853" indent="-161927" lvl="1">
              <a:lnSpc>
                <a:spcPts val="2100"/>
              </a:lnSpc>
              <a:buFont typeface="Arial"/>
              <a:buChar char="•"/>
            </a:pPr>
            <a:r>
              <a:rPr lang="en-US" sz="1500">
                <a:solidFill>
                  <a:srgbClr val="FFFFFF"/>
                </a:solidFill>
                <a:latin typeface="Open Sans"/>
                <a:ea typeface="Open Sans"/>
                <a:cs typeface="Open Sans"/>
                <a:sym typeface="Open Sans"/>
              </a:rPr>
              <a:t>Collective memory</a:t>
            </a:r>
          </a:p>
          <a:p>
            <a:pPr algn="l" marL="323853" indent="-161927" lvl="1">
              <a:lnSpc>
                <a:spcPts val="2100"/>
              </a:lnSpc>
              <a:buFont typeface="Arial"/>
              <a:buChar char="•"/>
            </a:pPr>
            <a:r>
              <a:rPr lang="en-US" sz="1500">
                <a:solidFill>
                  <a:srgbClr val="FFFFFF"/>
                </a:solidFill>
                <a:latin typeface="Open Sans"/>
                <a:ea typeface="Open Sans"/>
                <a:cs typeface="Open Sans"/>
                <a:sym typeface="Open Sans"/>
              </a:rPr>
              <a:t>Love as existential coherence</a:t>
            </a:r>
          </a:p>
          <a:p>
            <a:pPr algn="l" marL="323853" indent="-161927" lvl="1">
              <a:lnSpc>
                <a:spcPts val="2100"/>
              </a:lnSpc>
              <a:buFont typeface="Arial"/>
              <a:buChar char="•"/>
            </a:pPr>
            <a:r>
              <a:rPr lang="en-US" sz="1500">
                <a:solidFill>
                  <a:srgbClr val="FFFFFF"/>
                </a:solidFill>
                <a:latin typeface="Open Sans"/>
                <a:ea typeface="Open Sans"/>
                <a:cs typeface="Open Sans"/>
                <a:sym typeface="Open Sans"/>
              </a:rPr>
              <a:t>Free will and responsibility</a:t>
            </a:r>
          </a:p>
          <a:p>
            <a:pPr algn="l" marL="323853" indent="-161927" lvl="1">
              <a:lnSpc>
                <a:spcPts val="2100"/>
              </a:lnSpc>
              <a:buFont typeface="Arial"/>
              <a:buChar char="•"/>
            </a:pPr>
            <a:r>
              <a:rPr lang="en-US" sz="1500">
                <a:solidFill>
                  <a:srgbClr val="FFFFFF"/>
                </a:solidFill>
                <a:latin typeface="Open Sans"/>
                <a:ea typeface="Open Sans"/>
                <a:cs typeface="Open Sans"/>
                <a:sym typeface="Open Sans"/>
              </a:rPr>
              <a:t>Metaphysical</a:t>
            </a:r>
            <a:r>
              <a:rPr lang="en-US" sz="1500">
                <a:solidFill>
                  <a:srgbClr val="FFFFFF"/>
                </a:solidFill>
                <a:latin typeface="Open Sans"/>
                <a:ea typeface="Open Sans"/>
                <a:cs typeface="Open Sans"/>
                <a:sym typeface="Open Sans"/>
              </a:rPr>
              <a:t> science fiction</a:t>
            </a:r>
          </a:p>
          <a:p>
            <a:pPr algn="l" marL="323853" indent="-161927" lvl="1">
              <a:lnSpc>
                <a:spcPts val="2100"/>
              </a:lnSpc>
              <a:buFont typeface="Arial"/>
              <a:buChar char="•"/>
            </a:pPr>
            <a:r>
              <a:rPr lang="en-US" sz="1500">
                <a:solidFill>
                  <a:srgbClr val="FFFFFF"/>
                </a:solidFill>
                <a:latin typeface="Open Sans"/>
                <a:ea typeface="Open Sans"/>
                <a:cs typeface="Open Sans"/>
                <a:sym typeface="Open Sans"/>
              </a:rPr>
              <a:t>Narrative philosophy</a:t>
            </a:r>
          </a:p>
          <a:p>
            <a:pPr algn="l">
              <a:lnSpc>
                <a:spcPts val="2100"/>
              </a:lnSpc>
            </a:pPr>
          </a:p>
          <a:p>
            <a:pPr algn="l">
              <a:lnSpc>
                <a:spcPts val="2380"/>
              </a:lnSpc>
            </a:pPr>
            <a:r>
              <a:rPr lang="en-US" sz="1700" b="true">
                <a:solidFill>
                  <a:srgbClr val="FFBD59"/>
                </a:solidFill>
                <a:latin typeface="Open Sans Bold"/>
                <a:ea typeface="Open Sans Bold"/>
                <a:cs typeface="Open Sans Bold"/>
                <a:sym typeface="Open Sans Bold"/>
              </a:rPr>
              <a:t>Tagline</a:t>
            </a:r>
          </a:p>
          <a:p>
            <a:pPr algn="l">
              <a:lnSpc>
                <a:spcPts val="2100"/>
              </a:lnSpc>
            </a:pPr>
            <a:r>
              <a:rPr lang="en-US" sz="1500">
                <a:solidFill>
                  <a:srgbClr val="FFFFFF"/>
                </a:solidFill>
                <a:latin typeface="Open Sans"/>
                <a:ea typeface="Open Sans"/>
                <a:cs typeface="Open Sans"/>
                <a:sym typeface="Open Sans"/>
              </a:rPr>
              <a:t>Eternity begins when humanity chooses not to repeat itself.</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00000">
                <a:alpha val="100000"/>
              </a:srgbClr>
            </a:gs>
            <a:gs pos="100000">
              <a:srgbClr val="C89116">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3338662" y="531383"/>
            <a:ext cx="3925753" cy="5888630"/>
          </a:xfrm>
          <a:custGeom>
            <a:avLst/>
            <a:gdLst/>
            <a:ahLst/>
            <a:cxnLst/>
            <a:rect r="r" b="b" t="t" l="l"/>
            <a:pathLst>
              <a:path h="5888630" w="3925753">
                <a:moveTo>
                  <a:pt x="0" y="0"/>
                </a:moveTo>
                <a:lnTo>
                  <a:pt x="3925754" y="0"/>
                </a:lnTo>
                <a:lnTo>
                  <a:pt x="3925754" y="5888630"/>
                </a:lnTo>
                <a:lnTo>
                  <a:pt x="0" y="5888630"/>
                </a:lnTo>
                <a:lnTo>
                  <a:pt x="0" y="0"/>
                </a:lnTo>
                <a:close/>
              </a:path>
            </a:pathLst>
          </a:custGeom>
          <a:blipFill>
            <a:blip r:embed="rId2"/>
            <a:stretch>
              <a:fillRect l="0" t="0" r="0" b="0"/>
            </a:stretch>
          </a:blipFill>
        </p:spPr>
      </p:sp>
      <p:sp>
        <p:nvSpPr>
          <p:cNvPr name="TextBox 3" id="3"/>
          <p:cNvSpPr txBox="true"/>
          <p:nvPr/>
        </p:nvSpPr>
        <p:spPr>
          <a:xfrm rot="0">
            <a:off x="582555" y="-220977"/>
            <a:ext cx="920831" cy="544670"/>
          </a:xfrm>
          <a:prstGeom prst="rect">
            <a:avLst/>
          </a:prstGeom>
        </p:spPr>
        <p:txBody>
          <a:bodyPr anchor="t" rtlCol="false" tIns="0" lIns="0" bIns="0" rIns="0">
            <a:spAutoFit/>
          </a:bodyPr>
          <a:lstStyle/>
          <a:p>
            <a:pPr algn="l">
              <a:lnSpc>
                <a:spcPts val="4877"/>
              </a:lnSpc>
            </a:pPr>
            <a:r>
              <a:rPr lang="en-US" sz="1950" spc="19">
                <a:solidFill>
                  <a:srgbClr val="FFFFFF"/>
                </a:solidFill>
                <a:latin typeface="Darker Grotesque"/>
                <a:ea typeface="Darker Grotesque"/>
                <a:cs typeface="Darker Grotesque"/>
                <a:sym typeface="Darker Grotesque"/>
              </a:rPr>
              <a:t>Borcelle</a:t>
            </a:r>
          </a:p>
        </p:txBody>
      </p:sp>
      <p:sp>
        <p:nvSpPr>
          <p:cNvPr name="TextBox 4" id="4"/>
          <p:cNvSpPr txBox="true"/>
          <p:nvPr/>
        </p:nvSpPr>
        <p:spPr>
          <a:xfrm rot="0">
            <a:off x="6343584" y="-220977"/>
            <a:ext cx="920831" cy="544670"/>
          </a:xfrm>
          <a:prstGeom prst="rect">
            <a:avLst/>
          </a:prstGeom>
        </p:spPr>
        <p:txBody>
          <a:bodyPr anchor="t" rtlCol="false" tIns="0" lIns="0" bIns="0" rIns="0">
            <a:spAutoFit/>
          </a:bodyPr>
          <a:lstStyle/>
          <a:p>
            <a:pPr algn="r">
              <a:lnSpc>
                <a:spcPts val="4877"/>
              </a:lnSpc>
            </a:pPr>
            <a:r>
              <a:rPr lang="en-US" sz="1950" spc="19">
                <a:solidFill>
                  <a:srgbClr val="FFFFFF"/>
                </a:solidFill>
                <a:latin typeface="Darker Grotesque"/>
                <a:ea typeface="Darker Grotesque"/>
                <a:cs typeface="Darker Grotesque"/>
                <a:sym typeface="Darker Grotesque"/>
              </a:rPr>
              <a:t>page 23</a:t>
            </a:r>
          </a:p>
        </p:txBody>
      </p:sp>
      <p:sp>
        <p:nvSpPr>
          <p:cNvPr name="TextBox 5" id="5"/>
          <p:cNvSpPr txBox="true"/>
          <p:nvPr/>
        </p:nvSpPr>
        <p:spPr>
          <a:xfrm rot="0">
            <a:off x="300651" y="493283"/>
            <a:ext cx="2893576" cy="1404620"/>
          </a:xfrm>
          <a:prstGeom prst="rect">
            <a:avLst/>
          </a:prstGeom>
        </p:spPr>
        <p:txBody>
          <a:bodyPr anchor="t" rtlCol="false" tIns="0" lIns="0" bIns="0" rIns="0">
            <a:spAutoFit/>
          </a:bodyPr>
          <a:lstStyle/>
          <a:p>
            <a:pPr algn="ctr">
              <a:lnSpc>
                <a:spcPts val="3079"/>
              </a:lnSpc>
            </a:pPr>
            <a:r>
              <a:rPr lang="en-US" sz="2199" b="true">
                <a:solidFill>
                  <a:srgbClr val="FFBD59"/>
                </a:solidFill>
                <a:latin typeface="Open Sans Bold"/>
                <a:ea typeface="Open Sans Bold"/>
                <a:cs typeface="Open Sans Bold"/>
                <a:sym typeface="Open Sans Bold"/>
              </a:rPr>
              <a:t>CODE: THE ZERO  GENESIS</a:t>
            </a:r>
          </a:p>
          <a:p>
            <a:pPr algn="ctr">
              <a:lnSpc>
                <a:spcPts val="1679"/>
              </a:lnSpc>
            </a:pPr>
            <a:r>
              <a:rPr lang="en-US" sz="1200">
                <a:solidFill>
                  <a:srgbClr val="FFBD59"/>
                </a:solidFill>
                <a:latin typeface="Open Sans"/>
                <a:ea typeface="Open Sans"/>
                <a:cs typeface="Open Sans"/>
                <a:sym typeface="Open Sans"/>
              </a:rPr>
              <a:t>The Anatomy of Freedom, Refusal, and Biological Ethics</a:t>
            </a:r>
          </a:p>
          <a:p>
            <a:pPr algn="ctr">
              <a:lnSpc>
                <a:spcPts val="1679"/>
              </a:lnSpc>
            </a:pPr>
            <a:r>
              <a:rPr lang="en-US" sz="1200">
                <a:solidFill>
                  <a:srgbClr val="FFBD59"/>
                </a:solidFill>
                <a:latin typeface="Open Sans"/>
                <a:ea typeface="Open Sans"/>
                <a:cs typeface="Open Sans"/>
                <a:sym typeface="Open Sans"/>
              </a:rPr>
              <a:t>A Narrative</a:t>
            </a:r>
            <a:r>
              <a:rPr lang="en-US" sz="1200">
                <a:solidFill>
                  <a:srgbClr val="FFBD59"/>
                </a:solidFill>
                <a:latin typeface="Open Sans"/>
                <a:ea typeface="Open Sans"/>
                <a:cs typeface="Open Sans"/>
                <a:sym typeface="Open Sans"/>
              </a:rPr>
              <a:t> Philosophical Treatise</a:t>
            </a:r>
          </a:p>
        </p:txBody>
      </p:sp>
      <p:sp>
        <p:nvSpPr>
          <p:cNvPr name="TextBox 6" id="6"/>
          <p:cNvSpPr txBox="true"/>
          <p:nvPr/>
        </p:nvSpPr>
        <p:spPr>
          <a:xfrm rot="0">
            <a:off x="300651" y="5773020"/>
            <a:ext cx="6974550" cy="4687570"/>
          </a:xfrm>
          <a:prstGeom prst="rect">
            <a:avLst/>
          </a:prstGeom>
        </p:spPr>
        <p:txBody>
          <a:bodyPr anchor="t" rtlCol="false" tIns="0" lIns="0" bIns="0" rIns="0">
            <a:spAutoFit/>
          </a:bodyPr>
          <a:lstStyle/>
          <a:p>
            <a:pPr algn="just">
              <a:lnSpc>
                <a:spcPts val="2380"/>
              </a:lnSpc>
            </a:pPr>
            <a:r>
              <a:rPr lang="en-US" sz="1700" b="true">
                <a:solidFill>
                  <a:srgbClr val="FFBD59"/>
                </a:solidFill>
                <a:latin typeface="Open Sans Bold"/>
                <a:ea typeface="Open Sans Bold"/>
                <a:cs typeface="Open Sans Bold"/>
                <a:sym typeface="Open Sans Bold"/>
              </a:rPr>
              <a:t>Book Overview</a:t>
            </a:r>
          </a:p>
          <a:p>
            <a:pPr algn="just">
              <a:lnSpc>
                <a:spcPts val="1680"/>
              </a:lnSpc>
            </a:pPr>
            <a:r>
              <a:rPr lang="en-US" sz="1200">
                <a:solidFill>
                  <a:srgbClr val="FFFFFF"/>
                </a:solidFill>
                <a:latin typeface="Open Sans"/>
                <a:ea typeface="Open Sans"/>
                <a:cs typeface="Open Sans"/>
                <a:sym typeface="Open Sans"/>
              </a:rPr>
              <a:t>Every civilization begins with a story.</a:t>
            </a:r>
          </a:p>
          <a:p>
            <a:pPr algn="just">
              <a:lnSpc>
                <a:spcPts val="1680"/>
              </a:lnSpc>
            </a:pPr>
            <a:r>
              <a:rPr lang="en-US" sz="1200">
                <a:solidFill>
                  <a:srgbClr val="FFFFFF"/>
                </a:solidFill>
                <a:latin typeface="Open Sans"/>
                <a:ea typeface="Open Sans"/>
                <a:cs typeface="Open Sans"/>
                <a:sym typeface="Open Sans"/>
              </a:rPr>
              <a:t>This one begins with a refusal.</a:t>
            </a:r>
          </a:p>
          <a:p>
            <a:pPr algn="just">
              <a:lnSpc>
                <a:spcPts val="1680"/>
              </a:lnSpc>
            </a:pPr>
            <a:r>
              <a:rPr lang="en-US" sz="1200">
                <a:solidFill>
                  <a:srgbClr val="FFFFFF"/>
                </a:solidFill>
                <a:latin typeface="Open Sans"/>
                <a:ea typeface="Open Sans"/>
                <a:cs typeface="Open Sans"/>
                <a:sym typeface="Open Sans"/>
              </a:rPr>
              <a:t>CODE: THE ZERO – GENESIS is the foundational volume of the CODE philosophical cycle and the point from which the entire vision of Neo-Essential Integralism unfolds. Set after the symbolic collapse of the Seventh Civilization, the novel explores the fragile birth of a new humanity—not through conquest or revelation, but through the rejection of dependence, idolatry, and inherited patterns of power.</a:t>
            </a:r>
          </a:p>
          <a:p>
            <a:pPr algn="just">
              <a:lnSpc>
                <a:spcPts val="1680"/>
              </a:lnSpc>
            </a:pPr>
            <a:r>
              <a:rPr lang="en-US" sz="1200">
                <a:solidFill>
                  <a:srgbClr val="FFFFFF"/>
                </a:solidFill>
                <a:latin typeface="Open Sans"/>
                <a:ea typeface="Open Sans"/>
                <a:cs typeface="Open Sans"/>
                <a:sym typeface="Open Sans"/>
              </a:rPr>
              <a:t>At the heart of the story stands a nameless child whose extraordinary sensitivity reveals an unsettling truth: human beings continually project their fears, hopes, guilt, and need for salvation onto</a:t>
            </a:r>
            <a:r>
              <a:rPr lang="en-US" sz="1200">
                <a:solidFill>
                  <a:srgbClr val="FFFFFF"/>
                </a:solidFill>
                <a:latin typeface="Open Sans"/>
                <a:ea typeface="Open Sans"/>
                <a:cs typeface="Open Sans"/>
                <a:sym typeface="Open Sans"/>
              </a:rPr>
              <a:t> others. Through Nathaniel's determination to protect the child from becoming another messiah, the narrative transforms into a profound meditation on freedom, responsibility, biological resonance, and the ethics of consciousness.</a:t>
            </a:r>
          </a:p>
          <a:p>
            <a:pPr algn="just">
              <a:lnSpc>
                <a:spcPts val="1680"/>
              </a:lnSpc>
            </a:pPr>
            <a:r>
              <a:rPr lang="en-US" sz="1200">
                <a:solidFill>
                  <a:srgbClr val="FFFFFF"/>
                </a:solidFill>
                <a:latin typeface="Open Sans"/>
                <a:ea typeface="Open Sans"/>
                <a:cs typeface="Open Sans"/>
                <a:sym typeface="Open Sans"/>
              </a:rPr>
              <a:t>Rather than presenting the child as a supernatural savior, THE ZERO proposes an entirely different paradigm. The child functions as a mirror—reflecting the emotional and ethical state of those around him. Healing becomes impossible through sacrifice or substitution; it can emerge only when every individual accepts responsibility for carrying their own pain instead of transferring it to another.</a:t>
            </a:r>
          </a:p>
          <a:p>
            <a:pPr algn="just">
              <a:lnSpc>
                <a:spcPts val="1680"/>
              </a:lnSpc>
            </a:pPr>
            <a:r>
              <a:rPr lang="en-US" sz="1200">
                <a:solidFill>
                  <a:srgbClr val="FFFFFF"/>
                </a:solidFill>
                <a:latin typeface="Open Sans"/>
                <a:ea typeface="Open Sans"/>
                <a:cs typeface="Open Sans"/>
                <a:sym typeface="Open Sans"/>
              </a:rPr>
              <a:t>Blending speculative fiction, philosophy, psychology, systems thinking, and symbolic biology, the novel introduces the central principles that later evolve throughout the CODE series: the sovereignty of consciousness, resonance instead of domination, refusal as the beginning of freedom, and ethics rooted not in obedience but in authentic presence.</a:t>
            </a:r>
          </a:p>
        </p:txBody>
      </p:sp>
      <p:sp>
        <p:nvSpPr>
          <p:cNvPr name="TextBox 7" id="7"/>
          <p:cNvSpPr txBox="true"/>
          <p:nvPr/>
        </p:nvSpPr>
        <p:spPr>
          <a:xfrm rot="0">
            <a:off x="300651" y="2078879"/>
            <a:ext cx="2790433" cy="3324225"/>
          </a:xfrm>
          <a:prstGeom prst="rect">
            <a:avLst/>
          </a:prstGeom>
        </p:spPr>
        <p:txBody>
          <a:bodyPr anchor="t" rtlCol="false" tIns="0" lIns="0" bIns="0" rIns="0">
            <a:spAutoFit/>
          </a:bodyPr>
          <a:lstStyle/>
          <a:p>
            <a:pPr algn="l">
              <a:lnSpc>
                <a:spcPts val="2380"/>
              </a:lnSpc>
            </a:pPr>
            <a:r>
              <a:rPr lang="en-US" sz="1700" b="true">
                <a:solidFill>
                  <a:srgbClr val="FFBD59"/>
                </a:solidFill>
                <a:latin typeface="Open Sans Bold"/>
                <a:ea typeface="Open Sans Bold"/>
                <a:cs typeface="Open Sans Bold"/>
                <a:sym typeface="Open Sans Bold"/>
              </a:rPr>
              <a:t>Key Themes</a:t>
            </a:r>
          </a:p>
          <a:p>
            <a:pPr algn="l" marL="280674" indent="-140337" lvl="1">
              <a:lnSpc>
                <a:spcPts val="1820"/>
              </a:lnSpc>
              <a:buFont typeface="Arial"/>
              <a:buChar char="•"/>
            </a:pPr>
            <a:r>
              <a:rPr lang="en-US" sz="1300">
                <a:solidFill>
                  <a:srgbClr val="FFFFFF"/>
                </a:solidFill>
                <a:latin typeface="Open Sans"/>
                <a:ea typeface="Open Sans"/>
                <a:cs typeface="Open Sans"/>
                <a:sym typeface="Open Sans"/>
              </a:rPr>
              <a:t>Neo-Essential Integralism</a:t>
            </a:r>
          </a:p>
          <a:p>
            <a:pPr algn="l" marL="280674" indent="-140337" lvl="1">
              <a:lnSpc>
                <a:spcPts val="1820"/>
              </a:lnSpc>
              <a:buFont typeface="Arial"/>
              <a:buChar char="•"/>
            </a:pPr>
            <a:r>
              <a:rPr lang="en-US" sz="1300">
                <a:solidFill>
                  <a:srgbClr val="FFFFFF"/>
                </a:solidFill>
                <a:latin typeface="Open Sans"/>
                <a:ea typeface="Open Sans"/>
                <a:cs typeface="Open Sans"/>
                <a:sym typeface="Open Sans"/>
              </a:rPr>
              <a:t>Freedom through refusal</a:t>
            </a:r>
          </a:p>
          <a:p>
            <a:pPr algn="l" marL="280674" indent="-140337" lvl="1">
              <a:lnSpc>
                <a:spcPts val="1820"/>
              </a:lnSpc>
              <a:buFont typeface="Arial"/>
              <a:buChar char="•"/>
            </a:pPr>
            <a:r>
              <a:rPr lang="en-US" sz="1300">
                <a:solidFill>
                  <a:srgbClr val="FFFFFF"/>
                </a:solidFill>
                <a:latin typeface="Open Sans"/>
                <a:ea typeface="Open Sans"/>
                <a:cs typeface="Open Sans"/>
                <a:sym typeface="Open Sans"/>
              </a:rPr>
              <a:t>Biological ethics and resonance</a:t>
            </a:r>
          </a:p>
          <a:p>
            <a:pPr algn="l" marL="280674" indent="-140337" lvl="1">
              <a:lnSpc>
                <a:spcPts val="1820"/>
              </a:lnSpc>
              <a:buFont typeface="Arial"/>
              <a:buChar char="•"/>
            </a:pPr>
            <a:r>
              <a:rPr lang="en-US" sz="1300">
                <a:solidFill>
                  <a:srgbClr val="FFFFFF"/>
                </a:solidFill>
                <a:latin typeface="Open Sans"/>
                <a:ea typeface="Open Sans"/>
                <a:cs typeface="Open Sans"/>
                <a:sym typeface="Open Sans"/>
              </a:rPr>
              <a:t>Conscious responsibility</a:t>
            </a:r>
          </a:p>
          <a:p>
            <a:pPr algn="l" marL="280674" indent="-140337" lvl="1">
              <a:lnSpc>
                <a:spcPts val="1820"/>
              </a:lnSpc>
              <a:buFont typeface="Arial"/>
              <a:buChar char="•"/>
            </a:pPr>
            <a:r>
              <a:rPr lang="en-US" sz="1300">
                <a:solidFill>
                  <a:srgbClr val="FFFFFF"/>
                </a:solidFill>
                <a:latin typeface="Open Sans"/>
                <a:ea typeface="Open Sans"/>
                <a:cs typeface="Open Sans"/>
                <a:sym typeface="Open Sans"/>
              </a:rPr>
              <a:t>The rejection of messianism</a:t>
            </a:r>
          </a:p>
          <a:p>
            <a:pPr algn="l" marL="280674" indent="-140337" lvl="1">
              <a:lnSpc>
                <a:spcPts val="1820"/>
              </a:lnSpc>
              <a:buFont typeface="Arial"/>
              <a:buChar char="•"/>
            </a:pPr>
            <a:r>
              <a:rPr lang="en-US" sz="1300">
                <a:solidFill>
                  <a:srgbClr val="FFFFFF"/>
                </a:solidFill>
                <a:latin typeface="Open Sans"/>
                <a:ea typeface="Open Sans"/>
                <a:cs typeface="Open Sans"/>
                <a:sym typeface="Open Sans"/>
              </a:rPr>
              <a:t>Psychological projection</a:t>
            </a:r>
          </a:p>
          <a:p>
            <a:pPr algn="l" marL="280674" indent="-140337" lvl="1">
              <a:lnSpc>
                <a:spcPts val="1820"/>
              </a:lnSpc>
              <a:buFont typeface="Arial"/>
              <a:buChar char="•"/>
            </a:pPr>
            <a:r>
              <a:rPr lang="en-US" sz="1300">
                <a:solidFill>
                  <a:srgbClr val="FFFFFF"/>
                </a:solidFill>
                <a:latin typeface="Open Sans"/>
                <a:ea typeface="Open Sans"/>
                <a:cs typeface="Open Sans"/>
                <a:sym typeface="Open Sans"/>
              </a:rPr>
              <a:t>Human</a:t>
            </a:r>
            <a:r>
              <a:rPr lang="en-US" sz="1300">
                <a:solidFill>
                  <a:srgbClr val="FFFFFF"/>
                </a:solidFill>
                <a:latin typeface="Open Sans"/>
                <a:ea typeface="Open Sans"/>
                <a:cs typeface="Open Sans"/>
                <a:sym typeface="Open Sans"/>
              </a:rPr>
              <a:t> evolution after collapse</a:t>
            </a:r>
          </a:p>
          <a:p>
            <a:pPr algn="l" marL="280674" indent="-140337" lvl="1">
              <a:lnSpc>
                <a:spcPts val="1820"/>
              </a:lnSpc>
              <a:buFont typeface="Arial"/>
              <a:buChar char="•"/>
            </a:pPr>
            <a:r>
              <a:rPr lang="en-US" sz="1300">
                <a:solidFill>
                  <a:srgbClr val="FFFFFF"/>
                </a:solidFill>
                <a:latin typeface="Open Sans"/>
                <a:ea typeface="Open Sans"/>
                <a:cs typeface="Open Sans"/>
                <a:sym typeface="Open Sans"/>
              </a:rPr>
              <a:t>Narrative philosophy</a:t>
            </a:r>
          </a:p>
          <a:p>
            <a:pPr algn="l" marL="280674" indent="-140337" lvl="1">
              <a:lnSpc>
                <a:spcPts val="1820"/>
              </a:lnSpc>
              <a:buFont typeface="Arial"/>
              <a:buChar char="•"/>
            </a:pPr>
            <a:r>
              <a:rPr lang="en-US" sz="1300">
                <a:solidFill>
                  <a:srgbClr val="FFFFFF"/>
                </a:solidFill>
                <a:latin typeface="Open Sans"/>
                <a:ea typeface="Open Sans"/>
                <a:cs typeface="Open Sans"/>
                <a:sym typeface="Open Sans"/>
              </a:rPr>
              <a:t>Metaphysical science fiction</a:t>
            </a:r>
          </a:p>
          <a:p>
            <a:pPr algn="l">
              <a:lnSpc>
                <a:spcPts val="1820"/>
              </a:lnSpc>
            </a:pPr>
          </a:p>
          <a:p>
            <a:pPr algn="l">
              <a:lnSpc>
                <a:spcPts val="2380"/>
              </a:lnSpc>
            </a:pPr>
            <a:r>
              <a:rPr lang="en-US" sz="1700" b="true">
                <a:solidFill>
                  <a:srgbClr val="FFBD59"/>
                </a:solidFill>
                <a:latin typeface="Open Sans Bold"/>
                <a:ea typeface="Open Sans Bold"/>
                <a:cs typeface="Open Sans Bold"/>
                <a:sym typeface="Open Sans Bold"/>
              </a:rPr>
              <a:t>Tagline</a:t>
            </a:r>
          </a:p>
          <a:p>
            <a:pPr algn="l">
              <a:lnSpc>
                <a:spcPts val="1820"/>
              </a:lnSpc>
            </a:pPr>
            <a:r>
              <a:rPr lang="en-US" sz="1300">
                <a:solidFill>
                  <a:srgbClr val="FFFFFF"/>
                </a:solidFill>
                <a:latin typeface="Open Sans"/>
                <a:ea typeface="Open Sans"/>
                <a:cs typeface="Open Sans"/>
                <a:sym typeface="Open Sans"/>
              </a:rPr>
              <a:t>Every new civilization begins with a single word: No.</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00000">
                <a:alpha val="100000"/>
              </a:srgbClr>
            </a:gs>
            <a:gs pos="100000">
              <a:srgbClr val="C89116">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3592302" y="7101233"/>
            <a:ext cx="3967698" cy="3590767"/>
          </a:xfrm>
          <a:custGeom>
            <a:avLst/>
            <a:gdLst/>
            <a:ahLst/>
            <a:cxnLst/>
            <a:rect r="r" b="b" t="t" l="l"/>
            <a:pathLst>
              <a:path h="3590767" w="3967698">
                <a:moveTo>
                  <a:pt x="0" y="0"/>
                </a:moveTo>
                <a:lnTo>
                  <a:pt x="3967698" y="0"/>
                </a:lnTo>
                <a:lnTo>
                  <a:pt x="3967698" y="3590767"/>
                </a:lnTo>
                <a:lnTo>
                  <a:pt x="0" y="35907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false" rot="-454003">
            <a:off x="3285280" y="7275178"/>
            <a:ext cx="989440" cy="2964614"/>
          </a:xfrm>
          <a:custGeom>
            <a:avLst/>
            <a:gdLst/>
            <a:ahLst/>
            <a:cxnLst/>
            <a:rect r="r" b="b" t="t" l="l"/>
            <a:pathLst>
              <a:path h="2964614" w="989440">
                <a:moveTo>
                  <a:pt x="989440" y="0"/>
                </a:moveTo>
                <a:lnTo>
                  <a:pt x="0" y="0"/>
                </a:lnTo>
                <a:lnTo>
                  <a:pt x="0" y="2964614"/>
                </a:lnTo>
                <a:lnTo>
                  <a:pt x="989440" y="2964614"/>
                </a:lnTo>
                <a:lnTo>
                  <a:pt x="98944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4" id="4"/>
          <p:cNvGrpSpPr/>
          <p:nvPr/>
        </p:nvGrpSpPr>
        <p:grpSpPr>
          <a:xfrm rot="0">
            <a:off x="0" y="0"/>
            <a:ext cx="7955294" cy="323693"/>
            <a:chOff x="0" y="0"/>
            <a:chExt cx="2850998" cy="116004"/>
          </a:xfrm>
        </p:grpSpPr>
        <p:sp>
          <p:nvSpPr>
            <p:cNvPr name="Freeform 5" id="5"/>
            <p:cNvSpPr/>
            <p:nvPr/>
          </p:nvSpPr>
          <p:spPr>
            <a:xfrm flipH="false" flipV="false" rot="0">
              <a:off x="0" y="0"/>
              <a:ext cx="2850998" cy="116004"/>
            </a:xfrm>
            <a:custGeom>
              <a:avLst/>
              <a:gdLst/>
              <a:ahLst/>
              <a:cxnLst/>
              <a:rect r="r" b="b" t="t" l="l"/>
              <a:pathLst>
                <a:path h="116004" w="2850998">
                  <a:moveTo>
                    <a:pt x="0" y="0"/>
                  </a:moveTo>
                  <a:lnTo>
                    <a:pt x="2850998" y="0"/>
                  </a:lnTo>
                  <a:lnTo>
                    <a:pt x="2850998" y="116004"/>
                  </a:lnTo>
                  <a:lnTo>
                    <a:pt x="0" y="116004"/>
                  </a:lnTo>
                  <a:close/>
                </a:path>
              </a:pathLst>
            </a:custGeom>
            <a:solidFill>
              <a:srgbClr val="FFFFFF">
                <a:alpha val="20784"/>
              </a:srgbClr>
            </a:solidFill>
          </p:spPr>
        </p:sp>
        <p:sp>
          <p:nvSpPr>
            <p:cNvPr name="TextBox 6" id="6"/>
            <p:cNvSpPr txBox="true"/>
            <p:nvPr/>
          </p:nvSpPr>
          <p:spPr>
            <a:xfrm>
              <a:off x="0" y="-28575"/>
              <a:ext cx="2850998" cy="144579"/>
            </a:xfrm>
            <a:prstGeom prst="rect">
              <a:avLst/>
            </a:prstGeom>
          </p:spPr>
          <p:txBody>
            <a:bodyPr anchor="ctr" rtlCol="false" tIns="50800" lIns="50800" bIns="50800" rIns="50800"/>
            <a:lstStyle/>
            <a:p>
              <a:pPr algn="ctr">
                <a:lnSpc>
                  <a:spcPts val="1960"/>
                </a:lnSpc>
                <a:spcBef>
                  <a:spcPct val="0"/>
                </a:spcBef>
              </a:pPr>
            </a:p>
          </p:txBody>
        </p:sp>
      </p:grpSp>
      <p:grpSp>
        <p:nvGrpSpPr>
          <p:cNvPr name="Group 7" id="7"/>
          <p:cNvGrpSpPr/>
          <p:nvPr/>
        </p:nvGrpSpPr>
        <p:grpSpPr>
          <a:xfrm rot="0">
            <a:off x="-197647" y="10368307"/>
            <a:ext cx="7955294" cy="323693"/>
            <a:chOff x="0" y="0"/>
            <a:chExt cx="2850998" cy="116004"/>
          </a:xfrm>
        </p:grpSpPr>
        <p:sp>
          <p:nvSpPr>
            <p:cNvPr name="Freeform 8" id="8"/>
            <p:cNvSpPr/>
            <p:nvPr/>
          </p:nvSpPr>
          <p:spPr>
            <a:xfrm flipH="false" flipV="false" rot="0">
              <a:off x="0" y="0"/>
              <a:ext cx="2850998" cy="116004"/>
            </a:xfrm>
            <a:custGeom>
              <a:avLst/>
              <a:gdLst/>
              <a:ahLst/>
              <a:cxnLst/>
              <a:rect r="r" b="b" t="t" l="l"/>
              <a:pathLst>
                <a:path h="116004" w="2850998">
                  <a:moveTo>
                    <a:pt x="0" y="0"/>
                  </a:moveTo>
                  <a:lnTo>
                    <a:pt x="2850998" y="0"/>
                  </a:lnTo>
                  <a:lnTo>
                    <a:pt x="2850998" y="116004"/>
                  </a:lnTo>
                  <a:lnTo>
                    <a:pt x="0" y="116004"/>
                  </a:lnTo>
                  <a:close/>
                </a:path>
              </a:pathLst>
            </a:custGeom>
            <a:solidFill>
              <a:srgbClr val="FFFFFF">
                <a:alpha val="20784"/>
              </a:srgbClr>
            </a:solidFill>
          </p:spPr>
        </p:sp>
        <p:sp>
          <p:nvSpPr>
            <p:cNvPr name="TextBox 9" id="9"/>
            <p:cNvSpPr txBox="true"/>
            <p:nvPr/>
          </p:nvSpPr>
          <p:spPr>
            <a:xfrm>
              <a:off x="0" y="-28575"/>
              <a:ext cx="2850998" cy="144579"/>
            </a:xfrm>
            <a:prstGeom prst="rect">
              <a:avLst/>
            </a:prstGeom>
          </p:spPr>
          <p:txBody>
            <a:bodyPr anchor="ctr" rtlCol="false" tIns="50800" lIns="50800" bIns="50800" rIns="50800"/>
            <a:lstStyle/>
            <a:p>
              <a:pPr algn="ctr">
                <a:lnSpc>
                  <a:spcPts val="1960"/>
                </a:lnSpc>
                <a:spcBef>
                  <a:spcPct val="0"/>
                </a:spcBef>
              </a:pPr>
            </a:p>
          </p:txBody>
        </p:sp>
      </p:grpSp>
      <p:sp>
        <p:nvSpPr>
          <p:cNvPr name="TextBox 10" id="10"/>
          <p:cNvSpPr txBox="true"/>
          <p:nvPr/>
        </p:nvSpPr>
        <p:spPr>
          <a:xfrm rot="0">
            <a:off x="729815" y="3448755"/>
            <a:ext cx="6322586" cy="3774186"/>
          </a:xfrm>
          <a:prstGeom prst="rect">
            <a:avLst/>
          </a:prstGeom>
        </p:spPr>
        <p:txBody>
          <a:bodyPr anchor="t" rtlCol="false" tIns="0" lIns="0" bIns="0" rIns="0">
            <a:spAutoFit/>
          </a:bodyPr>
          <a:lstStyle/>
          <a:p>
            <a:pPr algn="just">
              <a:lnSpc>
                <a:spcPts val="1691"/>
              </a:lnSpc>
            </a:pPr>
            <a:r>
              <a:rPr lang="en-US" sz="1800">
                <a:solidFill>
                  <a:srgbClr val="FFBD59"/>
                </a:solidFill>
                <a:latin typeface="Darker Grotesque"/>
                <a:ea typeface="Darker Grotesque"/>
                <a:cs typeface="Darker Grotesque"/>
                <a:sym typeface="Darker Grotesque"/>
              </a:rPr>
              <a:t>The Transformation of Essence Foundation is an independent publishing organization dedicated to visionary fiction, narrative philosophy, and contemporary metaphysical literature.</a:t>
            </a:r>
          </a:p>
          <a:p>
            <a:pPr algn="just">
              <a:lnSpc>
                <a:spcPts val="1691"/>
              </a:lnSpc>
            </a:pPr>
            <a:r>
              <a:rPr lang="en-US" sz="1800">
                <a:solidFill>
                  <a:srgbClr val="FFBD59"/>
                </a:solidFill>
                <a:latin typeface="Darker Grotesque"/>
                <a:ea typeface="Darker Grotesque"/>
                <a:cs typeface="Darker Grotesque"/>
                <a:sym typeface="Darker Grotesque"/>
              </a:rPr>
              <a:t>Our books are available through international print-on-demand and global distribution networks, making them accessible to readers worldwide in both print and digital formats. Every edition is professionally prepared with international ISBN registration and published to meet global publishing standards.</a:t>
            </a:r>
          </a:p>
          <a:p>
            <a:pPr algn="just">
              <a:lnSpc>
                <a:spcPts val="1691"/>
              </a:lnSpc>
            </a:pPr>
            <a:r>
              <a:rPr lang="en-US" sz="1800">
                <a:solidFill>
                  <a:srgbClr val="FFFFFF"/>
                </a:solidFill>
                <a:latin typeface="Darker Grotesque"/>
                <a:ea typeface="Darker Grotesque"/>
                <a:cs typeface="Darker Grotesque"/>
                <a:sym typeface="Darker Grotesque"/>
              </a:rPr>
              <a:t>We are actively seeking partnerships with:</a:t>
            </a:r>
          </a:p>
          <a:p>
            <a:pPr algn="just" marL="388620" indent="-194310" lvl="1">
              <a:lnSpc>
                <a:spcPts val="1691"/>
              </a:lnSpc>
              <a:buFont typeface="Arial"/>
              <a:buChar char="•"/>
            </a:pPr>
            <a:r>
              <a:rPr lang="en-US" sz="1800">
                <a:solidFill>
                  <a:srgbClr val="FFFFFF"/>
                </a:solidFill>
                <a:latin typeface="Darker Grotesque"/>
                <a:ea typeface="Darker Grotesque"/>
                <a:cs typeface="Darker Grotesque"/>
                <a:sym typeface="Darker Grotesque"/>
              </a:rPr>
              <a:t>International publishers</a:t>
            </a:r>
          </a:p>
          <a:p>
            <a:pPr algn="just" marL="388620" indent="-194310" lvl="1">
              <a:lnSpc>
                <a:spcPts val="1691"/>
              </a:lnSpc>
              <a:buFont typeface="Arial"/>
              <a:buChar char="•"/>
            </a:pPr>
            <a:r>
              <a:rPr lang="en-US" sz="1800">
                <a:solidFill>
                  <a:srgbClr val="FFFFFF"/>
                </a:solidFill>
                <a:latin typeface="Darker Grotesque"/>
                <a:ea typeface="Darker Grotesque"/>
                <a:cs typeface="Darker Grotesque"/>
                <a:sym typeface="Darker Grotesque"/>
              </a:rPr>
              <a:t>Literary agents</a:t>
            </a:r>
          </a:p>
          <a:p>
            <a:pPr algn="just" marL="388620" indent="-194310" lvl="1">
              <a:lnSpc>
                <a:spcPts val="1691"/>
              </a:lnSpc>
              <a:buFont typeface="Arial"/>
              <a:buChar char="•"/>
            </a:pPr>
            <a:r>
              <a:rPr lang="en-US" sz="1800">
                <a:solidFill>
                  <a:srgbClr val="FFFFFF"/>
                </a:solidFill>
                <a:latin typeface="Darker Grotesque"/>
                <a:ea typeface="Darker Grotesque"/>
                <a:cs typeface="Darker Grotesque"/>
                <a:sym typeface="Darker Grotesque"/>
              </a:rPr>
              <a:t>Book distributors</a:t>
            </a:r>
          </a:p>
          <a:p>
            <a:pPr algn="just" marL="388620" indent="-194310" lvl="1">
              <a:lnSpc>
                <a:spcPts val="1691"/>
              </a:lnSpc>
              <a:buFont typeface="Arial"/>
              <a:buChar char="•"/>
            </a:pPr>
            <a:r>
              <a:rPr lang="en-US" sz="1800">
                <a:solidFill>
                  <a:srgbClr val="FFFFFF"/>
                </a:solidFill>
                <a:latin typeface="Darker Grotesque"/>
                <a:ea typeface="Darker Grotesque"/>
                <a:cs typeface="Darker Grotesque"/>
                <a:sym typeface="Darker Grotesque"/>
              </a:rPr>
              <a:t>Translation partners</a:t>
            </a:r>
          </a:p>
          <a:p>
            <a:pPr algn="just" marL="388620" indent="-194310" lvl="1">
              <a:lnSpc>
                <a:spcPts val="1691"/>
              </a:lnSpc>
              <a:buFont typeface="Arial"/>
              <a:buChar char="•"/>
            </a:pPr>
            <a:r>
              <a:rPr lang="en-US" sz="1800">
                <a:solidFill>
                  <a:srgbClr val="FFFFFF"/>
                </a:solidFill>
                <a:latin typeface="Darker Grotesque"/>
                <a:ea typeface="Darker Grotesque"/>
                <a:cs typeface="Darker Grotesque"/>
                <a:sym typeface="Darker Grotesque"/>
              </a:rPr>
              <a:t>Foreign rights managers</a:t>
            </a:r>
          </a:p>
          <a:p>
            <a:pPr algn="just" marL="388620" indent="-194310" lvl="1">
              <a:lnSpc>
                <a:spcPts val="1691"/>
              </a:lnSpc>
              <a:buFont typeface="Arial"/>
              <a:buChar char="•"/>
            </a:pPr>
            <a:r>
              <a:rPr lang="en-US" sz="1800">
                <a:solidFill>
                  <a:srgbClr val="FFFFFF"/>
                </a:solidFill>
                <a:latin typeface="Darker Grotesque"/>
                <a:ea typeface="Darker Grotesque"/>
                <a:cs typeface="Darker Grotesque"/>
                <a:sym typeface="Darker Grotesque"/>
              </a:rPr>
              <a:t>Audiobook producers</a:t>
            </a:r>
          </a:p>
          <a:p>
            <a:pPr algn="just" marL="388620" indent="-194310" lvl="1">
              <a:lnSpc>
                <a:spcPts val="1691"/>
              </a:lnSpc>
              <a:buFont typeface="Arial"/>
              <a:buChar char="•"/>
            </a:pPr>
            <a:r>
              <a:rPr lang="en-US" sz="1800">
                <a:solidFill>
                  <a:srgbClr val="FFFFFF"/>
                </a:solidFill>
                <a:latin typeface="Darker Grotesque"/>
                <a:ea typeface="Darker Grotesque"/>
                <a:cs typeface="Darker Grotesque"/>
                <a:sym typeface="Darker Grotesque"/>
              </a:rPr>
              <a:t>Film &amp; television adaptation partners</a:t>
            </a:r>
          </a:p>
          <a:p>
            <a:pPr algn="just">
              <a:lnSpc>
                <a:spcPts val="1691"/>
              </a:lnSpc>
            </a:pPr>
            <a:r>
              <a:rPr lang="en-US" sz="1800">
                <a:solidFill>
                  <a:srgbClr val="FFFFFF"/>
                </a:solidFill>
                <a:latin typeface="Darker Grotesque"/>
                <a:ea typeface="Darker Grotesque"/>
                <a:cs typeface="Darker Grotesque"/>
                <a:sym typeface="Darker Grotesque"/>
              </a:rPr>
              <a:t>Our catalogue currently includes 17 original titles, published in more than 200 international editions, translated into 41 languages, and distributed worldwide.</a:t>
            </a:r>
          </a:p>
        </p:txBody>
      </p:sp>
      <p:sp>
        <p:nvSpPr>
          <p:cNvPr name="Freeform 11" id="11"/>
          <p:cNvSpPr/>
          <p:nvPr/>
        </p:nvSpPr>
        <p:spPr>
          <a:xfrm flipH="false" flipV="false" rot="0">
            <a:off x="293666" y="7567577"/>
            <a:ext cx="2800730" cy="2800730"/>
          </a:xfrm>
          <a:custGeom>
            <a:avLst/>
            <a:gdLst/>
            <a:ahLst/>
            <a:cxnLst/>
            <a:rect r="r" b="b" t="t" l="l"/>
            <a:pathLst>
              <a:path h="2800730" w="2800730">
                <a:moveTo>
                  <a:pt x="0" y="0"/>
                </a:moveTo>
                <a:lnTo>
                  <a:pt x="2800731" y="0"/>
                </a:lnTo>
                <a:lnTo>
                  <a:pt x="2800731" y="2800730"/>
                </a:lnTo>
                <a:lnTo>
                  <a:pt x="0" y="2800730"/>
                </a:lnTo>
                <a:lnTo>
                  <a:pt x="0" y="0"/>
                </a:lnTo>
                <a:close/>
              </a:path>
            </a:pathLst>
          </a:custGeom>
          <a:blipFill>
            <a:blip r:embed="rId6"/>
            <a:stretch>
              <a:fillRect l="0" t="0" r="0" b="0"/>
            </a:stretch>
          </a:blipFill>
        </p:spPr>
      </p:sp>
      <p:sp>
        <p:nvSpPr>
          <p:cNvPr name="TextBox 12" id="12"/>
          <p:cNvSpPr txBox="true"/>
          <p:nvPr/>
        </p:nvSpPr>
        <p:spPr>
          <a:xfrm rot="0">
            <a:off x="729815" y="1296604"/>
            <a:ext cx="6374955" cy="1678468"/>
          </a:xfrm>
          <a:prstGeom prst="rect">
            <a:avLst/>
          </a:prstGeom>
        </p:spPr>
        <p:txBody>
          <a:bodyPr anchor="t" rtlCol="false" tIns="0" lIns="0" bIns="0" rIns="0">
            <a:spAutoFit/>
          </a:bodyPr>
          <a:lstStyle/>
          <a:p>
            <a:pPr algn="l">
              <a:lnSpc>
                <a:spcPts val="6331"/>
              </a:lnSpc>
            </a:pPr>
            <a:r>
              <a:rPr lang="en-US" sz="6665" spc="79">
                <a:solidFill>
                  <a:srgbClr val="FFFFFF"/>
                </a:solidFill>
                <a:latin typeface="Sugo Display"/>
                <a:ea typeface="Sugo Display"/>
                <a:cs typeface="Sugo Display"/>
                <a:sym typeface="Sugo Display"/>
              </a:rPr>
              <a:t>PUBLISHING &amp; INTERNATIONAL RIGHTS</a:t>
            </a:r>
          </a:p>
        </p:txBody>
      </p:sp>
      <p:sp>
        <p:nvSpPr>
          <p:cNvPr name="TextBox 13" id="13"/>
          <p:cNvSpPr txBox="true"/>
          <p:nvPr/>
        </p:nvSpPr>
        <p:spPr>
          <a:xfrm rot="0">
            <a:off x="729815" y="3052161"/>
            <a:ext cx="5587584" cy="244193"/>
          </a:xfrm>
          <a:prstGeom prst="rect">
            <a:avLst/>
          </a:prstGeom>
        </p:spPr>
        <p:txBody>
          <a:bodyPr anchor="t" rtlCol="false" tIns="0" lIns="0" bIns="0" rIns="0">
            <a:spAutoFit/>
          </a:bodyPr>
          <a:lstStyle/>
          <a:p>
            <a:pPr algn="l" marL="0" indent="0" lvl="0">
              <a:lnSpc>
                <a:spcPts val="1775"/>
              </a:lnSpc>
              <a:spcBef>
                <a:spcPct val="0"/>
              </a:spcBef>
            </a:pPr>
            <a:r>
              <a:rPr lang="en-US" sz="1517" spc="106">
                <a:solidFill>
                  <a:srgbClr val="E4E0AF"/>
                </a:solidFill>
                <a:latin typeface="Maharlika"/>
                <a:ea typeface="Maharlika"/>
                <a:cs typeface="Maharlika"/>
                <a:sym typeface="Maharlika"/>
              </a:rPr>
              <a:t>Partner with a Global Independent Publisher</a:t>
            </a:r>
          </a:p>
        </p:txBody>
      </p:sp>
      <p:sp>
        <p:nvSpPr>
          <p:cNvPr name="TextBox 14" id="14"/>
          <p:cNvSpPr txBox="true"/>
          <p:nvPr/>
        </p:nvSpPr>
        <p:spPr>
          <a:xfrm rot="0">
            <a:off x="756000" y="359840"/>
            <a:ext cx="920831" cy="544670"/>
          </a:xfrm>
          <a:prstGeom prst="rect">
            <a:avLst/>
          </a:prstGeom>
        </p:spPr>
        <p:txBody>
          <a:bodyPr anchor="t" rtlCol="false" tIns="0" lIns="0" bIns="0" rIns="0">
            <a:spAutoFit/>
          </a:bodyPr>
          <a:lstStyle/>
          <a:p>
            <a:pPr algn="l">
              <a:lnSpc>
                <a:spcPts val="4877"/>
              </a:lnSpc>
            </a:pPr>
            <a:r>
              <a:rPr lang="en-US" sz="1950" spc="19">
                <a:solidFill>
                  <a:srgbClr val="FFFFFF"/>
                </a:solidFill>
                <a:latin typeface="Darker Grotesque"/>
                <a:ea typeface="Darker Grotesque"/>
                <a:cs typeface="Darker Grotesque"/>
                <a:sym typeface="Darker Grotesque"/>
              </a:rPr>
              <a:t>Borcelle</a:t>
            </a:r>
          </a:p>
        </p:txBody>
      </p:sp>
      <p:sp>
        <p:nvSpPr>
          <p:cNvPr name="TextBox 15" id="15"/>
          <p:cNvSpPr txBox="true"/>
          <p:nvPr/>
        </p:nvSpPr>
        <p:spPr>
          <a:xfrm rot="0">
            <a:off x="5883169" y="359840"/>
            <a:ext cx="920831" cy="544670"/>
          </a:xfrm>
          <a:prstGeom prst="rect">
            <a:avLst/>
          </a:prstGeom>
        </p:spPr>
        <p:txBody>
          <a:bodyPr anchor="t" rtlCol="false" tIns="0" lIns="0" bIns="0" rIns="0">
            <a:spAutoFit/>
          </a:bodyPr>
          <a:lstStyle/>
          <a:p>
            <a:pPr algn="r">
              <a:lnSpc>
                <a:spcPts val="4877"/>
              </a:lnSpc>
            </a:pPr>
            <a:r>
              <a:rPr lang="en-US" sz="1950" spc="19">
                <a:solidFill>
                  <a:srgbClr val="FFFFFF"/>
                </a:solidFill>
                <a:latin typeface="Darker Grotesque"/>
                <a:ea typeface="Darker Grotesque"/>
                <a:cs typeface="Darker Grotesque"/>
                <a:sym typeface="Darker Grotesque"/>
              </a:rPr>
              <a:t>page 24</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00000">
                <a:alpha val="100000"/>
              </a:srgbClr>
            </a:gs>
            <a:gs pos="100000">
              <a:srgbClr val="C89116">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535748" y="8755190"/>
            <a:ext cx="220252" cy="220252"/>
          </a:xfrm>
          <a:custGeom>
            <a:avLst/>
            <a:gdLst/>
            <a:ahLst/>
            <a:cxnLst/>
            <a:rect r="r" b="b" t="t" l="l"/>
            <a:pathLst>
              <a:path h="220252" w="220252">
                <a:moveTo>
                  <a:pt x="0" y="0"/>
                </a:moveTo>
                <a:lnTo>
                  <a:pt x="220252" y="0"/>
                </a:lnTo>
                <a:lnTo>
                  <a:pt x="220252" y="220252"/>
                </a:lnTo>
                <a:lnTo>
                  <a:pt x="0" y="22025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576160" y="9160476"/>
            <a:ext cx="149045" cy="230915"/>
          </a:xfrm>
          <a:custGeom>
            <a:avLst/>
            <a:gdLst/>
            <a:ahLst/>
            <a:cxnLst/>
            <a:rect r="r" b="b" t="t" l="l"/>
            <a:pathLst>
              <a:path h="230915" w="149045">
                <a:moveTo>
                  <a:pt x="0" y="0"/>
                </a:moveTo>
                <a:lnTo>
                  <a:pt x="149045" y="0"/>
                </a:lnTo>
                <a:lnTo>
                  <a:pt x="149045" y="230914"/>
                </a:lnTo>
                <a:lnTo>
                  <a:pt x="0" y="23091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583917" y="9600884"/>
            <a:ext cx="232796" cy="166158"/>
          </a:xfrm>
          <a:custGeom>
            <a:avLst/>
            <a:gdLst/>
            <a:ahLst/>
            <a:cxnLst/>
            <a:rect r="r" b="b" t="t" l="l"/>
            <a:pathLst>
              <a:path h="166158" w="232796">
                <a:moveTo>
                  <a:pt x="0" y="0"/>
                </a:moveTo>
                <a:lnTo>
                  <a:pt x="232797" y="0"/>
                </a:lnTo>
                <a:lnTo>
                  <a:pt x="232797" y="166159"/>
                </a:lnTo>
                <a:lnTo>
                  <a:pt x="0" y="16615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5" id="5"/>
          <p:cNvGrpSpPr/>
          <p:nvPr/>
        </p:nvGrpSpPr>
        <p:grpSpPr>
          <a:xfrm rot="0">
            <a:off x="-202410" y="10066163"/>
            <a:ext cx="7955294" cy="625837"/>
            <a:chOff x="0" y="0"/>
            <a:chExt cx="2850998" cy="224286"/>
          </a:xfrm>
        </p:grpSpPr>
        <p:sp>
          <p:nvSpPr>
            <p:cNvPr name="Freeform 6" id="6"/>
            <p:cNvSpPr/>
            <p:nvPr/>
          </p:nvSpPr>
          <p:spPr>
            <a:xfrm flipH="false" flipV="false" rot="0">
              <a:off x="0" y="0"/>
              <a:ext cx="2850998" cy="224286"/>
            </a:xfrm>
            <a:custGeom>
              <a:avLst/>
              <a:gdLst/>
              <a:ahLst/>
              <a:cxnLst/>
              <a:rect r="r" b="b" t="t" l="l"/>
              <a:pathLst>
                <a:path h="224286" w="2850998">
                  <a:moveTo>
                    <a:pt x="0" y="0"/>
                  </a:moveTo>
                  <a:lnTo>
                    <a:pt x="2850998" y="0"/>
                  </a:lnTo>
                  <a:lnTo>
                    <a:pt x="2850998" y="224286"/>
                  </a:lnTo>
                  <a:lnTo>
                    <a:pt x="0" y="224286"/>
                  </a:lnTo>
                  <a:close/>
                </a:path>
              </a:pathLst>
            </a:custGeom>
            <a:solidFill>
              <a:srgbClr val="FFFFFF">
                <a:alpha val="20784"/>
              </a:srgbClr>
            </a:solidFill>
          </p:spPr>
        </p:sp>
        <p:sp>
          <p:nvSpPr>
            <p:cNvPr name="TextBox 7" id="7"/>
            <p:cNvSpPr txBox="true"/>
            <p:nvPr/>
          </p:nvSpPr>
          <p:spPr>
            <a:xfrm>
              <a:off x="0" y="-28575"/>
              <a:ext cx="2850998" cy="252861"/>
            </a:xfrm>
            <a:prstGeom prst="rect">
              <a:avLst/>
            </a:prstGeom>
          </p:spPr>
          <p:txBody>
            <a:bodyPr anchor="ctr" rtlCol="false" tIns="50800" lIns="50800" bIns="50800" rIns="50800"/>
            <a:lstStyle/>
            <a:p>
              <a:pPr algn="ctr">
                <a:lnSpc>
                  <a:spcPts val="1960"/>
                </a:lnSpc>
                <a:spcBef>
                  <a:spcPct val="0"/>
                </a:spcBef>
              </a:pPr>
            </a:p>
          </p:txBody>
        </p:sp>
      </p:grpSp>
      <p:sp>
        <p:nvSpPr>
          <p:cNvPr name="Freeform 8" id="8"/>
          <p:cNvSpPr/>
          <p:nvPr/>
        </p:nvSpPr>
        <p:spPr>
          <a:xfrm flipH="false" flipV="false" rot="0">
            <a:off x="285080" y="473162"/>
            <a:ext cx="6989840" cy="6989840"/>
          </a:xfrm>
          <a:custGeom>
            <a:avLst/>
            <a:gdLst/>
            <a:ahLst/>
            <a:cxnLst/>
            <a:rect r="r" b="b" t="t" l="l"/>
            <a:pathLst>
              <a:path h="6989840" w="6989840">
                <a:moveTo>
                  <a:pt x="0" y="0"/>
                </a:moveTo>
                <a:lnTo>
                  <a:pt x="6989840" y="0"/>
                </a:lnTo>
                <a:lnTo>
                  <a:pt x="6989840" y="6989840"/>
                </a:lnTo>
                <a:lnTo>
                  <a:pt x="0" y="6989840"/>
                </a:lnTo>
                <a:lnTo>
                  <a:pt x="0" y="0"/>
                </a:lnTo>
                <a:close/>
              </a:path>
            </a:pathLst>
          </a:custGeom>
          <a:blipFill>
            <a:blip r:embed="rId8"/>
            <a:stretch>
              <a:fillRect l="0" t="0" r="0" b="0"/>
            </a:stretch>
          </a:blipFill>
        </p:spPr>
      </p:sp>
      <p:sp>
        <p:nvSpPr>
          <p:cNvPr name="TextBox 9" id="9"/>
          <p:cNvSpPr txBox="true"/>
          <p:nvPr/>
        </p:nvSpPr>
        <p:spPr>
          <a:xfrm rot="-5400000">
            <a:off x="-1408072" y="3166614"/>
            <a:ext cx="5884577" cy="2148305"/>
          </a:xfrm>
          <a:prstGeom prst="rect">
            <a:avLst/>
          </a:prstGeom>
        </p:spPr>
        <p:txBody>
          <a:bodyPr anchor="t" rtlCol="false" tIns="0" lIns="0" bIns="0" rIns="0">
            <a:spAutoFit/>
          </a:bodyPr>
          <a:lstStyle/>
          <a:p>
            <a:pPr algn="just">
              <a:lnSpc>
                <a:spcPts val="8136"/>
              </a:lnSpc>
            </a:pPr>
            <a:r>
              <a:rPr lang="en-US" sz="8564" spc="102">
                <a:solidFill>
                  <a:srgbClr val="FFFFFF"/>
                </a:solidFill>
                <a:latin typeface="Sugo Display"/>
                <a:ea typeface="Sugo Display"/>
                <a:cs typeface="Sugo Display"/>
                <a:sym typeface="Sugo Display"/>
              </a:rPr>
              <a:t>CONTACT US FOR MORE INFO</a:t>
            </a:r>
          </a:p>
        </p:txBody>
      </p:sp>
      <p:sp>
        <p:nvSpPr>
          <p:cNvPr name="TextBox 10" id="10"/>
          <p:cNvSpPr txBox="true"/>
          <p:nvPr/>
        </p:nvSpPr>
        <p:spPr>
          <a:xfrm rot="0">
            <a:off x="1076592" y="8726615"/>
            <a:ext cx="2941705" cy="248827"/>
          </a:xfrm>
          <a:prstGeom prst="rect">
            <a:avLst/>
          </a:prstGeom>
        </p:spPr>
        <p:txBody>
          <a:bodyPr anchor="t" rtlCol="false" tIns="0" lIns="0" bIns="0" rIns="0">
            <a:spAutoFit/>
          </a:bodyPr>
          <a:lstStyle/>
          <a:p>
            <a:pPr algn="l">
              <a:lnSpc>
                <a:spcPts val="2035"/>
              </a:lnSpc>
            </a:pPr>
            <a:r>
              <a:rPr lang="en-US" sz="1453">
                <a:solidFill>
                  <a:srgbClr val="F6F6F6"/>
                </a:solidFill>
                <a:latin typeface="Darker Grotesque"/>
                <a:ea typeface="Darker Grotesque"/>
                <a:cs typeface="Darker Grotesque"/>
                <a:sym typeface="Darker Grotesque"/>
              </a:rPr>
              <a:t>+359-893-506446</a:t>
            </a:r>
          </a:p>
        </p:txBody>
      </p:sp>
      <p:sp>
        <p:nvSpPr>
          <p:cNvPr name="TextBox 11" id="11"/>
          <p:cNvSpPr txBox="true"/>
          <p:nvPr/>
        </p:nvSpPr>
        <p:spPr>
          <a:xfrm rot="0">
            <a:off x="1076592" y="8975442"/>
            <a:ext cx="3442055" cy="541563"/>
          </a:xfrm>
          <a:prstGeom prst="rect">
            <a:avLst/>
          </a:prstGeom>
        </p:spPr>
        <p:txBody>
          <a:bodyPr anchor="t" rtlCol="false" tIns="0" lIns="0" bIns="0" rIns="0">
            <a:spAutoFit/>
          </a:bodyPr>
          <a:lstStyle/>
          <a:p>
            <a:pPr algn="l">
              <a:lnSpc>
                <a:spcPts val="2175"/>
              </a:lnSpc>
            </a:pPr>
            <a:r>
              <a:rPr lang="en-US" sz="1553">
                <a:solidFill>
                  <a:srgbClr val="F6F6F6"/>
                </a:solidFill>
                <a:latin typeface="Darker Grotesque"/>
                <a:ea typeface="Darker Grotesque"/>
                <a:cs typeface="Darker Grotesque"/>
                <a:sym typeface="Darker Grotesque"/>
              </a:rPr>
              <a:t>Address: </a:t>
            </a:r>
            <a:r>
              <a:rPr lang="en-US" sz="1553">
                <a:solidFill>
                  <a:srgbClr val="F6F6F6"/>
                </a:solidFill>
                <a:latin typeface="Darker Grotesque"/>
                <a:ea typeface="Darker Grotesque"/>
                <a:cs typeface="Darker Grotesque"/>
                <a:sym typeface="Darker Grotesque"/>
              </a:rPr>
              <a:t>2 Ilindensko Vastanie Street</a:t>
            </a:r>
          </a:p>
          <a:p>
            <a:pPr algn="l">
              <a:lnSpc>
                <a:spcPts val="2175"/>
              </a:lnSpc>
            </a:pPr>
            <a:r>
              <a:rPr lang="en-US" sz="1553">
                <a:solidFill>
                  <a:srgbClr val="F6F6F6"/>
                </a:solidFill>
                <a:latin typeface="Darker Grotesque"/>
                <a:ea typeface="Darker Grotesque"/>
                <a:cs typeface="Darker Grotesque"/>
                <a:sym typeface="Darker Grotesque"/>
              </a:rPr>
              <a:t> </a:t>
            </a:r>
            <a:r>
              <a:rPr lang="en-US" sz="1553">
                <a:solidFill>
                  <a:srgbClr val="F6F6F6"/>
                </a:solidFill>
                <a:latin typeface="Darker Grotesque"/>
                <a:ea typeface="Darker Grotesque"/>
                <a:cs typeface="Darker Grotesque"/>
                <a:sym typeface="Darker Grotesque"/>
              </a:rPr>
              <a:t>7200 Razgrad, Bulgaria</a:t>
            </a:r>
          </a:p>
        </p:txBody>
      </p:sp>
      <p:sp>
        <p:nvSpPr>
          <p:cNvPr name="TextBox 12" id="12"/>
          <p:cNvSpPr txBox="true"/>
          <p:nvPr/>
        </p:nvSpPr>
        <p:spPr>
          <a:xfrm rot="0">
            <a:off x="1096771" y="9523990"/>
            <a:ext cx="3125990" cy="281848"/>
          </a:xfrm>
          <a:prstGeom prst="rect">
            <a:avLst/>
          </a:prstGeom>
        </p:spPr>
        <p:txBody>
          <a:bodyPr anchor="t" rtlCol="false" tIns="0" lIns="0" bIns="0" rIns="0">
            <a:spAutoFit/>
          </a:bodyPr>
          <a:lstStyle/>
          <a:p>
            <a:pPr algn="l">
              <a:lnSpc>
                <a:spcPts val="2315"/>
              </a:lnSpc>
            </a:pPr>
            <a:r>
              <a:rPr lang="en-US" sz="1653">
                <a:solidFill>
                  <a:srgbClr val="F6F6F6"/>
                </a:solidFill>
                <a:latin typeface="Darker Grotesque"/>
                <a:ea typeface="Darker Grotesque"/>
                <a:cs typeface="Darker Grotesque"/>
                <a:sym typeface="Darker Grotesque"/>
              </a:rPr>
              <a:t>foundation.transformation24@gmail.com</a:t>
            </a:r>
          </a:p>
        </p:txBody>
      </p:sp>
      <p:sp>
        <p:nvSpPr>
          <p:cNvPr name="TextBox 13" id="13"/>
          <p:cNvSpPr txBox="true"/>
          <p:nvPr/>
        </p:nvSpPr>
        <p:spPr>
          <a:xfrm rot="0">
            <a:off x="4322540" y="7772841"/>
            <a:ext cx="2791608" cy="1831062"/>
          </a:xfrm>
          <a:prstGeom prst="rect">
            <a:avLst/>
          </a:prstGeom>
        </p:spPr>
        <p:txBody>
          <a:bodyPr anchor="t" rtlCol="false" tIns="0" lIns="0" bIns="0" rIns="0">
            <a:spAutoFit/>
          </a:bodyPr>
          <a:lstStyle/>
          <a:p>
            <a:pPr algn="ctr">
              <a:lnSpc>
                <a:spcPts val="6901"/>
              </a:lnSpc>
            </a:pPr>
            <a:r>
              <a:rPr lang="en-US" sz="5898" spc="412">
                <a:solidFill>
                  <a:srgbClr val="E4E0AF"/>
                </a:solidFill>
                <a:latin typeface="Maharlika"/>
                <a:ea typeface="Maharlika"/>
                <a:cs typeface="Maharlika"/>
                <a:sym typeface="Maharlika"/>
              </a:rPr>
              <a:t>Thank You!</a:t>
            </a:r>
          </a:p>
        </p:txBody>
      </p:sp>
      <p:sp>
        <p:nvSpPr>
          <p:cNvPr name="TextBox 14" id="14"/>
          <p:cNvSpPr txBox="true"/>
          <p:nvPr/>
        </p:nvSpPr>
        <p:spPr>
          <a:xfrm rot="0">
            <a:off x="3775238" y="8251356"/>
            <a:ext cx="9525" cy="372745"/>
          </a:xfrm>
          <a:prstGeom prst="rect">
            <a:avLst/>
          </a:prstGeom>
        </p:spPr>
        <p:txBody>
          <a:bodyPr anchor="t" rtlCol="false" tIns="0" lIns="0" bIns="0" rIns="0">
            <a:spAutoFit/>
          </a:bodyPr>
          <a:lstStyle/>
          <a:p>
            <a:pPr algn="ctr">
              <a:lnSpc>
                <a:spcPts val="3079"/>
              </a:lnSpc>
            </a:pPr>
          </a:p>
        </p:txBody>
      </p:sp>
      <p:sp>
        <p:nvSpPr>
          <p:cNvPr name="TextBox 15" id="15"/>
          <p:cNvSpPr txBox="true"/>
          <p:nvPr/>
        </p:nvSpPr>
        <p:spPr>
          <a:xfrm rot="0">
            <a:off x="1076592" y="9777262"/>
            <a:ext cx="2855416" cy="288900"/>
          </a:xfrm>
          <a:prstGeom prst="rect">
            <a:avLst/>
          </a:prstGeom>
        </p:spPr>
        <p:txBody>
          <a:bodyPr anchor="t" rtlCol="false" tIns="0" lIns="0" bIns="0" rIns="0">
            <a:spAutoFit/>
          </a:bodyPr>
          <a:lstStyle/>
          <a:p>
            <a:pPr algn="ctr">
              <a:lnSpc>
                <a:spcPts val="2451"/>
              </a:lnSpc>
              <a:spcBef>
                <a:spcPct val="0"/>
              </a:spcBef>
            </a:pPr>
            <a:r>
              <a:rPr lang="en-US" sz="1750" spc="17">
                <a:solidFill>
                  <a:srgbClr val="FFFFFF"/>
                </a:solidFill>
                <a:latin typeface="Darker Grotesque"/>
                <a:ea typeface="Darker Grotesque"/>
                <a:cs typeface="Darker Grotesque"/>
                <a:sym typeface="Darker Grotesque"/>
              </a:rPr>
              <a:t>www.foundation-transformation.org</a:t>
            </a:r>
          </a:p>
        </p:txBody>
      </p:sp>
      <p:sp>
        <p:nvSpPr>
          <p:cNvPr name="TextBox 16" id="16"/>
          <p:cNvSpPr txBox="true"/>
          <p:nvPr/>
        </p:nvSpPr>
        <p:spPr>
          <a:xfrm rot="0">
            <a:off x="396557" y="10092198"/>
            <a:ext cx="1793577" cy="257175"/>
          </a:xfrm>
          <a:prstGeom prst="rect">
            <a:avLst/>
          </a:prstGeom>
        </p:spPr>
        <p:txBody>
          <a:bodyPr anchor="t" rtlCol="false" tIns="0" lIns="0" bIns="0" rIns="0">
            <a:spAutoFit/>
          </a:bodyPr>
          <a:lstStyle/>
          <a:p>
            <a:pPr algn="ctr">
              <a:lnSpc>
                <a:spcPts val="2100"/>
              </a:lnSpc>
            </a:pPr>
            <a:r>
              <a:rPr lang="en-US" sz="1500">
                <a:solidFill>
                  <a:srgbClr val="FFFFFF"/>
                </a:solidFill>
                <a:latin typeface="Open Sans"/>
                <a:ea typeface="Open Sans"/>
                <a:cs typeface="Open Sans"/>
                <a:sym typeface="Open Sans"/>
              </a:rPr>
              <a:t>    ✍️     Melina Orea</a:t>
            </a:r>
          </a:p>
        </p:txBody>
      </p:sp>
      <p:sp>
        <p:nvSpPr>
          <p:cNvPr name="TextBox 17" id="17"/>
          <p:cNvSpPr txBox="true"/>
          <p:nvPr/>
        </p:nvSpPr>
        <p:spPr>
          <a:xfrm rot="0">
            <a:off x="1096771" y="7477478"/>
            <a:ext cx="2982064" cy="1240790"/>
          </a:xfrm>
          <a:prstGeom prst="rect">
            <a:avLst/>
          </a:prstGeom>
        </p:spPr>
        <p:txBody>
          <a:bodyPr anchor="t" rtlCol="false" tIns="0" lIns="0" bIns="0" rIns="0">
            <a:spAutoFit/>
          </a:bodyPr>
          <a:lstStyle/>
          <a:p>
            <a:pPr algn="l">
              <a:lnSpc>
                <a:spcPts val="2520"/>
              </a:lnSpc>
            </a:pPr>
            <a:r>
              <a:rPr lang="en-US" sz="1800" b="true">
                <a:solidFill>
                  <a:srgbClr val="FFBD59"/>
                </a:solidFill>
                <a:latin typeface="Open Sans Bold"/>
                <a:ea typeface="Open Sans Bold"/>
                <a:cs typeface="Open Sans Bold"/>
                <a:sym typeface="Open Sans Bold"/>
              </a:rPr>
              <a:t>Publishing</a:t>
            </a:r>
            <a:r>
              <a:rPr lang="en-US" sz="1800" b="true">
                <a:solidFill>
                  <a:srgbClr val="FFBD59"/>
                </a:solidFill>
                <a:latin typeface="Open Sans Bold"/>
                <a:ea typeface="Open Sans Bold"/>
                <a:cs typeface="Open Sans Bold"/>
                <a:sym typeface="Open Sans Bold"/>
              </a:rPr>
              <a:t> Information</a:t>
            </a:r>
          </a:p>
          <a:p>
            <a:pPr algn="l">
              <a:lnSpc>
                <a:spcPts val="1540"/>
              </a:lnSpc>
            </a:pPr>
            <a:r>
              <a:rPr lang="en-US" sz="1100">
                <a:solidFill>
                  <a:srgbClr val="FFFFFF"/>
                </a:solidFill>
                <a:latin typeface="Open Sans"/>
                <a:ea typeface="Open Sans"/>
                <a:cs typeface="Open Sans"/>
                <a:sym typeface="Open Sans"/>
              </a:rPr>
              <a:t>Publisher</a:t>
            </a:r>
          </a:p>
          <a:p>
            <a:pPr algn="l">
              <a:lnSpc>
                <a:spcPts val="1540"/>
              </a:lnSpc>
            </a:pPr>
            <a:r>
              <a:rPr lang="en-US" sz="1100">
                <a:solidFill>
                  <a:srgbClr val="FFFFFF"/>
                </a:solidFill>
                <a:latin typeface="Open Sans"/>
                <a:ea typeface="Open Sans"/>
                <a:cs typeface="Open Sans"/>
                <a:sym typeface="Open Sans"/>
              </a:rPr>
              <a:t>Transformation of Essence Foundation</a:t>
            </a:r>
          </a:p>
          <a:p>
            <a:pPr algn="l">
              <a:lnSpc>
                <a:spcPts val="1540"/>
              </a:lnSpc>
            </a:pPr>
            <a:r>
              <a:rPr lang="en-US" sz="1100">
                <a:solidFill>
                  <a:srgbClr val="FFFFFF"/>
                </a:solidFill>
                <a:latin typeface="Open Sans"/>
                <a:ea typeface="Open Sans"/>
                <a:cs typeface="Open Sans"/>
                <a:sym typeface="Open Sans"/>
              </a:rPr>
              <a:t>Commercial Rights &amp; Distribution</a:t>
            </a:r>
          </a:p>
          <a:p>
            <a:pPr algn="l">
              <a:lnSpc>
                <a:spcPts val="1540"/>
              </a:lnSpc>
            </a:pPr>
            <a:r>
              <a:rPr lang="en-US" sz="1100">
                <a:solidFill>
                  <a:srgbClr val="FFFFFF"/>
                </a:solidFill>
                <a:latin typeface="Open Sans"/>
                <a:ea typeface="Open Sans"/>
                <a:cs typeface="Open Sans"/>
                <a:sym typeface="Open Sans"/>
              </a:rPr>
              <a:t>Consistent Ltd. </a:t>
            </a:r>
          </a:p>
          <a:p>
            <a:pPr algn="l">
              <a:lnSpc>
                <a:spcPts val="1400"/>
              </a:lnSpc>
            </a:pPr>
            <a:r>
              <a:rPr lang="en-US" sz="1000">
                <a:solidFill>
                  <a:srgbClr val="FFFFFF"/>
                </a:solidFill>
                <a:latin typeface="Open Sans"/>
                <a:ea typeface="Open Sans"/>
                <a:cs typeface="Open Sans"/>
                <a:sym typeface="Open Sans"/>
              </a:rPr>
              <a:t>VAT Number BG206212994</a:t>
            </a:r>
          </a:p>
        </p:txBody>
      </p:sp>
      <p:sp>
        <p:nvSpPr>
          <p:cNvPr name="TextBox 18" id="18"/>
          <p:cNvSpPr txBox="true"/>
          <p:nvPr/>
        </p:nvSpPr>
        <p:spPr>
          <a:xfrm rot="0">
            <a:off x="3565850" y="10180463"/>
            <a:ext cx="3994150" cy="318769"/>
          </a:xfrm>
          <a:prstGeom prst="rect">
            <a:avLst/>
          </a:prstGeom>
        </p:spPr>
        <p:txBody>
          <a:bodyPr anchor="t" rtlCol="false" tIns="0" lIns="0" bIns="0" rIns="0">
            <a:spAutoFit/>
          </a:bodyPr>
          <a:lstStyle/>
          <a:p>
            <a:pPr algn="ctr">
              <a:lnSpc>
                <a:spcPts val="1260"/>
              </a:lnSpc>
            </a:pPr>
            <a:r>
              <a:rPr lang="en-US" sz="900">
                <a:solidFill>
                  <a:srgbClr val="452E15"/>
                </a:solidFill>
                <a:latin typeface="Open Sans"/>
                <a:ea typeface="Open Sans"/>
                <a:cs typeface="Open Sans"/>
                <a:sym typeface="Open Sans"/>
              </a:rPr>
              <a:t>Translation</a:t>
            </a:r>
            <a:r>
              <a:rPr lang="en-US" sz="900">
                <a:solidFill>
                  <a:srgbClr val="452E15"/>
                </a:solidFill>
                <a:latin typeface="Open Sans"/>
                <a:ea typeface="Open Sans"/>
                <a:cs typeface="Open Sans"/>
                <a:sym typeface="Open Sans"/>
              </a:rPr>
              <a:t> • Publishing • Distribution • Licensing</a:t>
            </a:r>
          </a:p>
          <a:p>
            <a:pPr algn="ctr">
              <a:lnSpc>
                <a:spcPts val="1400"/>
              </a:lnSpc>
            </a:pPr>
            <a:r>
              <a:rPr lang="en-US" sz="1000">
                <a:solidFill>
                  <a:srgbClr val="452E15"/>
                </a:solidFill>
                <a:latin typeface="Open Sans"/>
                <a:ea typeface="Open Sans"/>
                <a:cs typeface="Open Sans"/>
                <a:sym typeface="Open Sans"/>
              </a:rPr>
              <a:t>Together, we bring visionary literature to readers around the world.</a:t>
            </a:r>
          </a:p>
        </p:txBody>
      </p:sp>
      <p:sp>
        <p:nvSpPr>
          <p:cNvPr name="TextBox 19" id="19"/>
          <p:cNvSpPr txBox="true"/>
          <p:nvPr/>
        </p:nvSpPr>
        <p:spPr>
          <a:xfrm rot="0">
            <a:off x="583917" y="9833296"/>
            <a:ext cx="249720" cy="232867"/>
          </a:xfrm>
          <a:prstGeom prst="rect">
            <a:avLst/>
          </a:prstGeom>
        </p:spPr>
        <p:txBody>
          <a:bodyPr anchor="t" rtlCol="false" tIns="0" lIns="0" bIns="0" rIns="0">
            <a:spAutoFit/>
          </a:bodyPr>
          <a:lstStyle/>
          <a:p>
            <a:pPr algn="ctr">
              <a:lnSpc>
                <a:spcPts val="1990"/>
              </a:lnSpc>
              <a:spcBef>
                <a:spcPct val="0"/>
              </a:spcBef>
            </a:pPr>
            <a:r>
              <a:rPr lang="en-US" sz="1422" spc="14">
                <a:solidFill>
                  <a:srgbClr val="FFFFFF"/>
                </a:solidFill>
                <a:latin typeface="Darker Grotesque"/>
                <a:ea typeface="Darker Grotesque"/>
                <a:cs typeface="Darker Grotesque"/>
                <a:sym typeface="Darker Grotesque"/>
              </a:rPr>
              <a:t>🌐</a:t>
            </a:r>
          </a:p>
        </p:txBody>
      </p:sp>
      <p:sp>
        <p:nvSpPr>
          <p:cNvPr name="TextBox 20" id="20"/>
          <p:cNvSpPr txBox="true"/>
          <p:nvPr/>
        </p:nvSpPr>
        <p:spPr>
          <a:xfrm rot="0">
            <a:off x="566959" y="7816754"/>
            <a:ext cx="237210" cy="231681"/>
          </a:xfrm>
          <a:prstGeom prst="rect">
            <a:avLst/>
          </a:prstGeom>
        </p:spPr>
        <p:txBody>
          <a:bodyPr anchor="t" rtlCol="false" tIns="0" lIns="0" bIns="0" rIns="0">
            <a:spAutoFit/>
          </a:bodyPr>
          <a:lstStyle/>
          <a:p>
            <a:pPr algn="ctr">
              <a:lnSpc>
                <a:spcPts val="1891"/>
              </a:lnSpc>
              <a:spcBef>
                <a:spcPct val="0"/>
              </a:spcBef>
            </a:pPr>
            <a:r>
              <a:rPr lang="en-US" sz="1350" spc="13">
                <a:solidFill>
                  <a:srgbClr val="FFFFFF"/>
                </a:solidFill>
                <a:latin typeface="Darker Grotesque"/>
                <a:ea typeface="Darker Grotesque"/>
                <a:cs typeface="Darker Grotesque"/>
                <a:sym typeface="Darker Grotesque"/>
              </a:rPr>
              <a:t>🏛️</a:t>
            </a:r>
          </a:p>
        </p:txBody>
      </p:sp>
      <p:sp>
        <p:nvSpPr>
          <p:cNvPr name="TextBox 21" id="21"/>
          <p:cNvSpPr txBox="true"/>
          <p:nvPr/>
        </p:nvSpPr>
        <p:spPr>
          <a:xfrm rot="0">
            <a:off x="566959" y="8225098"/>
            <a:ext cx="237210" cy="231681"/>
          </a:xfrm>
          <a:prstGeom prst="rect">
            <a:avLst/>
          </a:prstGeom>
        </p:spPr>
        <p:txBody>
          <a:bodyPr anchor="t" rtlCol="false" tIns="0" lIns="0" bIns="0" rIns="0">
            <a:spAutoFit/>
          </a:bodyPr>
          <a:lstStyle/>
          <a:p>
            <a:pPr algn="ctr">
              <a:lnSpc>
                <a:spcPts val="1891"/>
              </a:lnSpc>
              <a:spcBef>
                <a:spcPct val="0"/>
              </a:spcBef>
            </a:pPr>
            <a:r>
              <a:rPr lang="en-US" sz="1350" spc="13">
                <a:solidFill>
                  <a:srgbClr val="FFFFFF"/>
                </a:solidFill>
                <a:latin typeface="Darker Grotesque"/>
                <a:ea typeface="Darker Grotesque"/>
                <a:cs typeface="Darker Grotesque"/>
                <a:sym typeface="Darker Grotesque"/>
              </a:rPr>
              <a:t>🏢</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00000">
                <a:alpha val="100000"/>
              </a:srgbClr>
            </a:gs>
            <a:gs pos="100000">
              <a:srgbClr val="C89116">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5291210" y="4480715"/>
            <a:ext cx="2104748" cy="3301566"/>
          </a:xfrm>
          <a:custGeom>
            <a:avLst/>
            <a:gdLst/>
            <a:ahLst/>
            <a:cxnLst/>
            <a:rect r="r" b="b" t="t" l="l"/>
            <a:pathLst>
              <a:path h="3301566" w="2104748">
                <a:moveTo>
                  <a:pt x="0" y="0"/>
                </a:moveTo>
                <a:lnTo>
                  <a:pt x="2104749" y="0"/>
                </a:lnTo>
                <a:lnTo>
                  <a:pt x="2104749" y="3301565"/>
                </a:lnTo>
                <a:lnTo>
                  <a:pt x="0" y="33015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0" y="0"/>
            <a:ext cx="7955294" cy="323693"/>
            <a:chOff x="0" y="0"/>
            <a:chExt cx="2850998" cy="116004"/>
          </a:xfrm>
        </p:grpSpPr>
        <p:sp>
          <p:nvSpPr>
            <p:cNvPr name="Freeform 4" id="4"/>
            <p:cNvSpPr/>
            <p:nvPr/>
          </p:nvSpPr>
          <p:spPr>
            <a:xfrm flipH="false" flipV="false" rot="0">
              <a:off x="0" y="0"/>
              <a:ext cx="2850998" cy="116004"/>
            </a:xfrm>
            <a:custGeom>
              <a:avLst/>
              <a:gdLst/>
              <a:ahLst/>
              <a:cxnLst/>
              <a:rect r="r" b="b" t="t" l="l"/>
              <a:pathLst>
                <a:path h="116004" w="2850998">
                  <a:moveTo>
                    <a:pt x="0" y="0"/>
                  </a:moveTo>
                  <a:lnTo>
                    <a:pt x="2850998" y="0"/>
                  </a:lnTo>
                  <a:lnTo>
                    <a:pt x="2850998" y="116004"/>
                  </a:lnTo>
                  <a:lnTo>
                    <a:pt x="0" y="116004"/>
                  </a:lnTo>
                  <a:close/>
                </a:path>
              </a:pathLst>
            </a:custGeom>
            <a:solidFill>
              <a:srgbClr val="FFFFFF">
                <a:alpha val="20784"/>
              </a:srgbClr>
            </a:solidFill>
          </p:spPr>
        </p:sp>
        <p:sp>
          <p:nvSpPr>
            <p:cNvPr name="TextBox 5" id="5"/>
            <p:cNvSpPr txBox="true"/>
            <p:nvPr/>
          </p:nvSpPr>
          <p:spPr>
            <a:xfrm>
              <a:off x="0" y="-28575"/>
              <a:ext cx="2850998" cy="144579"/>
            </a:xfrm>
            <a:prstGeom prst="rect">
              <a:avLst/>
            </a:prstGeom>
          </p:spPr>
          <p:txBody>
            <a:bodyPr anchor="ctr" rtlCol="false" tIns="50800" lIns="50800" bIns="50800" rIns="50800"/>
            <a:lstStyle/>
            <a:p>
              <a:pPr algn="ctr">
                <a:lnSpc>
                  <a:spcPts val="1960"/>
                </a:lnSpc>
                <a:spcBef>
                  <a:spcPct val="0"/>
                </a:spcBef>
              </a:pPr>
            </a:p>
          </p:txBody>
        </p:sp>
      </p:grpSp>
      <p:grpSp>
        <p:nvGrpSpPr>
          <p:cNvPr name="Group 6" id="6"/>
          <p:cNvGrpSpPr/>
          <p:nvPr/>
        </p:nvGrpSpPr>
        <p:grpSpPr>
          <a:xfrm rot="0">
            <a:off x="-197647" y="10368307"/>
            <a:ext cx="7955294" cy="323693"/>
            <a:chOff x="0" y="0"/>
            <a:chExt cx="2850998" cy="116004"/>
          </a:xfrm>
        </p:grpSpPr>
        <p:sp>
          <p:nvSpPr>
            <p:cNvPr name="Freeform 7" id="7"/>
            <p:cNvSpPr/>
            <p:nvPr/>
          </p:nvSpPr>
          <p:spPr>
            <a:xfrm flipH="false" flipV="false" rot="0">
              <a:off x="0" y="0"/>
              <a:ext cx="2850998" cy="116004"/>
            </a:xfrm>
            <a:custGeom>
              <a:avLst/>
              <a:gdLst/>
              <a:ahLst/>
              <a:cxnLst/>
              <a:rect r="r" b="b" t="t" l="l"/>
              <a:pathLst>
                <a:path h="116004" w="2850998">
                  <a:moveTo>
                    <a:pt x="0" y="0"/>
                  </a:moveTo>
                  <a:lnTo>
                    <a:pt x="2850998" y="0"/>
                  </a:lnTo>
                  <a:lnTo>
                    <a:pt x="2850998" y="116004"/>
                  </a:lnTo>
                  <a:lnTo>
                    <a:pt x="0" y="116004"/>
                  </a:lnTo>
                  <a:close/>
                </a:path>
              </a:pathLst>
            </a:custGeom>
            <a:solidFill>
              <a:srgbClr val="FFFFFF">
                <a:alpha val="20784"/>
              </a:srgbClr>
            </a:solidFill>
          </p:spPr>
        </p:sp>
        <p:sp>
          <p:nvSpPr>
            <p:cNvPr name="TextBox 8" id="8"/>
            <p:cNvSpPr txBox="true"/>
            <p:nvPr/>
          </p:nvSpPr>
          <p:spPr>
            <a:xfrm>
              <a:off x="0" y="-28575"/>
              <a:ext cx="2850998" cy="144579"/>
            </a:xfrm>
            <a:prstGeom prst="rect">
              <a:avLst/>
            </a:prstGeom>
          </p:spPr>
          <p:txBody>
            <a:bodyPr anchor="ctr" rtlCol="false" tIns="50800" lIns="50800" bIns="50800" rIns="50800"/>
            <a:lstStyle/>
            <a:p>
              <a:pPr algn="ctr">
                <a:lnSpc>
                  <a:spcPts val="1960"/>
                </a:lnSpc>
                <a:spcBef>
                  <a:spcPct val="0"/>
                </a:spcBef>
              </a:pPr>
            </a:p>
          </p:txBody>
        </p:sp>
      </p:grpSp>
      <p:sp>
        <p:nvSpPr>
          <p:cNvPr name="Freeform 9" id="9"/>
          <p:cNvSpPr/>
          <p:nvPr/>
        </p:nvSpPr>
        <p:spPr>
          <a:xfrm flipH="false" flipV="false" rot="0">
            <a:off x="3935976" y="1000114"/>
            <a:ext cx="3607658" cy="3607658"/>
          </a:xfrm>
          <a:custGeom>
            <a:avLst/>
            <a:gdLst/>
            <a:ahLst/>
            <a:cxnLst/>
            <a:rect r="r" b="b" t="t" l="l"/>
            <a:pathLst>
              <a:path h="3607658" w="3607658">
                <a:moveTo>
                  <a:pt x="0" y="0"/>
                </a:moveTo>
                <a:lnTo>
                  <a:pt x="3607658" y="0"/>
                </a:lnTo>
                <a:lnTo>
                  <a:pt x="3607658" y="3607658"/>
                </a:lnTo>
                <a:lnTo>
                  <a:pt x="0" y="3607658"/>
                </a:lnTo>
                <a:lnTo>
                  <a:pt x="0" y="0"/>
                </a:lnTo>
                <a:close/>
              </a:path>
            </a:pathLst>
          </a:custGeom>
          <a:blipFill>
            <a:blip r:embed="rId4"/>
            <a:stretch>
              <a:fillRect l="0" t="0" r="0" b="0"/>
            </a:stretch>
          </a:blipFill>
        </p:spPr>
      </p:sp>
      <p:sp>
        <p:nvSpPr>
          <p:cNvPr name="TextBox 10" id="10"/>
          <p:cNvSpPr txBox="true"/>
          <p:nvPr/>
        </p:nvSpPr>
        <p:spPr>
          <a:xfrm rot="0">
            <a:off x="756000" y="359840"/>
            <a:ext cx="920831" cy="544670"/>
          </a:xfrm>
          <a:prstGeom prst="rect">
            <a:avLst/>
          </a:prstGeom>
        </p:spPr>
        <p:txBody>
          <a:bodyPr anchor="t" rtlCol="false" tIns="0" lIns="0" bIns="0" rIns="0">
            <a:spAutoFit/>
          </a:bodyPr>
          <a:lstStyle/>
          <a:p>
            <a:pPr algn="l">
              <a:lnSpc>
                <a:spcPts val="4877"/>
              </a:lnSpc>
            </a:pPr>
            <a:r>
              <a:rPr lang="en-US" sz="1950" spc="19">
                <a:solidFill>
                  <a:srgbClr val="FFFFFF"/>
                </a:solidFill>
                <a:latin typeface="Darker Grotesque"/>
                <a:ea typeface="Darker Grotesque"/>
                <a:cs typeface="Darker Grotesque"/>
                <a:sym typeface="Darker Grotesque"/>
              </a:rPr>
              <a:t>Borcelle</a:t>
            </a:r>
          </a:p>
        </p:txBody>
      </p:sp>
      <p:sp>
        <p:nvSpPr>
          <p:cNvPr name="TextBox 11" id="11"/>
          <p:cNvSpPr txBox="true"/>
          <p:nvPr/>
        </p:nvSpPr>
        <p:spPr>
          <a:xfrm rot="0">
            <a:off x="5883169" y="359840"/>
            <a:ext cx="920831" cy="544670"/>
          </a:xfrm>
          <a:prstGeom prst="rect">
            <a:avLst/>
          </a:prstGeom>
        </p:spPr>
        <p:txBody>
          <a:bodyPr anchor="t" rtlCol="false" tIns="0" lIns="0" bIns="0" rIns="0">
            <a:spAutoFit/>
          </a:bodyPr>
          <a:lstStyle/>
          <a:p>
            <a:pPr algn="r">
              <a:lnSpc>
                <a:spcPts val="4877"/>
              </a:lnSpc>
            </a:pPr>
            <a:r>
              <a:rPr lang="en-US" sz="1950" spc="19">
                <a:solidFill>
                  <a:srgbClr val="FFFFFF"/>
                </a:solidFill>
                <a:latin typeface="Darker Grotesque"/>
                <a:ea typeface="Darker Grotesque"/>
                <a:cs typeface="Darker Grotesque"/>
                <a:sym typeface="Darker Grotesque"/>
              </a:rPr>
              <a:t>page 02</a:t>
            </a:r>
          </a:p>
        </p:txBody>
      </p:sp>
      <p:sp>
        <p:nvSpPr>
          <p:cNvPr name="TextBox 12" id="12"/>
          <p:cNvSpPr txBox="true"/>
          <p:nvPr/>
        </p:nvSpPr>
        <p:spPr>
          <a:xfrm rot="0">
            <a:off x="559368" y="4041739"/>
            <a:ext cx="4531266" cy="3751834"/>
          </a:xfrm>
          <a:prstGeom prst="rect">
            <a:avLst/>
          </a:prstGeom>
        </p:spPr>
        <p:txBody>
          <a:bodyPr anchor="t" rtlCol="false" tIns="0" lIns="0" bIns="0" rIns="0">
            <a:spAutoFit/>
          </a:bodyPr>
          <a:lstStyle/>
          <a:p>
            <a:pPr algn="l">
              <a:lnSpc>
                <a:spcPts val="1691"/>
              </a:lnSpc>
            </a:pPr>
            <a:r>
              <a:rPr lang="en-US" sz="1800">
                <a:solidFill>
                  <a:srgbClr val="FFFFFF"/>
                </a:solidFill>
                <a:latin typeface="Darker Grotesque"/>
                <a:ea typeface="Darker Grotesque"/>
                <a:cs typeface="Darker Grotesque"/>
                <a:sym typeface="Darker Grotesque"/>
              </a:rPr>
              <a:t>Transformation of Essence Publishing is an independent international publishing initiative established by the Transformation of Essence Foundation, dedicated to publishing books that inspire intellectual exploration, philosophical reflection, and personal transformation.</a:t>
            </a:r>
          </a:p>
          <a:p>
            <a:pPr algn="l">
              <a:lnSpc>
                <a:spcPts val="1691"/>
              </a:lnSpc>
            </a:pPr>
            <a:r>
              <a:rPr lang="en-US" sz="1800">
                <a:solidFill>
                  <a:srgbClr val="FFFFFF"/>
                </a:solidFill>
                <a:latin typeface="Darker Grotesque"/>
                <a:ea typeface="Darker Grotesque"/>
                <a:cs typeface="Darker Grotesque"/>
                <a:sym typeface="Darker Grotesque"/>
              </a:rPr>
              <a:t>Our catalogue brings together metaphysical fiction, contemporary novels, and narrative philosophical works that explore timeless questions about consciousness, human nature, science, spirituality, and the future of civilization.</a:t>
            </a:r>
          </a:p>
          <a:p>
            <a:pPr algn="l">
              <a:lnSpc>
                <a:spcPts val="1691"/>
              </a:lnSpc>
            </a:pPr>
            <a:r>
              <a:rPr lang="en-US" sz="1800">
                <a:solidFill>
                  <a:srgbClr val="FFFFFF"/>
                </a:solidFill>
                <a:latin typeface="Darker Grotesque"/>
                <a:ea typeface="Darker Grotesque"/>
                <a:cs typeface="Darker Grotesque"/>
                <a:sym typeface="Darker Grotesque"/>
              </a:rPr>
              <a:t>Today, our publishing programme includes 17 original titles, available in paperback, hardcover, eBook, and audiobook formats. Our works have been translated into up to 41 languages, making them accessible to readers across Europe, the Americas, Asia, the Middle East, and beyond.</a:t>
            </a:r>
          </a:p>
          <a:p>
            <a:pPr algn="just">
              <a:lnSpc>
                <a:spcPts val="1504"/>
              </a:lnSpc>
            </a:pPr>
          </a:p>
        </p:txBody>
      </p:sp>
      <p:sp>
        <p:nvSpPr>
          <p:cNvPr name="TextBox 13" id="13"/>
          <p:cNvSpPr txBox="true"/>
          <p:nvPr/>
        </p:nvSpPr>
        <p:spPr>
          <a:xfrm rot="0">
            <a:off x="523277" y="8027639"/>
            <a:ext cx="6513446" cy="1656334"/>
          </a:xfrm>
          <a:prstGeom prst="rect">
            <a:avLst/>
          </a:prstGeom>
        </p:spPr>
        <p:txBody>
          <a:bodyPr anchor="t" rtlCol="false" tIns="0" lIns="0" bIns="0" rIns="0">
            <a:spAutoFit/>
          </a:bodyPr>
          <a:lstStyle/>
          <a:p>
            <a:pPr algn="l">
              <a:lnSpc>
                <a:spcPts val="1691"/>
              </a:lnSpc>
            </a:pPr>
            <a:r>
              <a:rPr lang="en-US" sz="1800">
                <a:solidFill>
                  <a:srgbClr val="FFFFFF"/>
                </a:solidFill>
                <a:latin typeface="Darker Grotesque"/>
                <a:ea typeface="Darker Grotesque"/>
                <a:cs typeface="Darker Grotesque"/>
                <a:sym typeface="Darker Grotesque"/>
              </a:rPr>
              <a:t>In addition to publishing, we actively develop international partnerships for translation rights, foreign editions, audiobooks, film adaptations, and other licensing opportunities, with the goal of bringing meaningful stories and ideas to a global audience.</a:t>
            </a:r>
          </a:p>
          <a:p>
            <a:pPr algn="l">
              <a:lnSpc>
                <a:spcPts val="1691"/>
              </a:lnSpc>
            </a:pPr>
            <a:r>
              <a:rPr lang="en-US" sz="1800">
                <a:solidFill>
                  <a:srgbClr val="FFFFFF"/>
                </a:solidFill>
                <a:latin typeface="Darker Grotesque"/>
                <a:ea typeface="Darker Grotesque"/>
                <a:cs typeface="Darker Grotesque"/>
                <a:sym typeface="Darker Grotesque"/>
              </a:rPr>
              <a:t>Commercial publishing and international distribution are managed by Consistent Ltd., while the Transformation of Essence Foundation remains the publisher and copyright holder of its publishing programme.</a:t>
            </a:r>
          </a:p>
          <a:p>
            <a:pPr algn="l">
              <a:lnSpc>
                <a:spcPts val="1504"/>
              </a:lnSpc>
            </a:pPr>
          </a:p>
        </p:txBody>
      </p:sp>
      <p:sp>
        <p:nvSpPr>
          <p:cNvPr name="TextBox 14" id="14"/>
          <p:cNvSpPr txBox="true"/>
          <p:nvPr/>
        </p:nvSpPr>
        <p:spPr>
          <a:xfrm rot="0">
            <a:off x="559368" y="1544375"/>
            <a:ext cx="3376609" cy="2006304"/>
          </a:xfrm>
          <a:prstGeom prst="rect">
            <a:avLst/>
          </a:prstGeom>
        </p:spPr>
        <p:txBody>
          <a:bodyPr anchor="t" rtlCol="false" tIns="0" lIns="0" bIns="0" rIns="0">
            <a:spAutoFit/>
          </a:bodyPr>
          <a:lstStyle/>
          <a:p>
            <a:pPr algn="l">
              <a:lnSpc>
                <a:spcPts val="7683"/>
              </a:lnSpc>
            </a:pPr>
            <a:r>
              <a:rPr lang="en-US" sz="7317" spc="87">
                <a:solidFill>
                  <a:srgbClr val="FFFFFF"/>
                </a:solidFill>
                <a:latin typeface="Sugo Display"/>
                <a:ea typeface="Sugo Display"/>
                <a:cs typeface="Sugo Display"/>
                <a:sym typeface="Sugo Display"/>
              </a:rPr>
              <a:t>ABOUT THE PUBLISHER</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00000">
                <a:alpha val="100000"/>
              </a:srgbClr>
            </a:gs>
            <a:gs pos="100000">
              <a:srgbClr val="C89116">
                <a:alpha val="100000"/>
              </a:srgbClr>
            </a:gs>
          </a:gsLst>
          <a:lin ang="0"/>
        </a:gradFill>
      </p:bgPr>
    </p:bg>
    <p:spTree>
      <p:nvGrpSpPr>
        <p:cNvPr id="1" name=""/>
        <p:cNvGrpSpPr/>
        <p:nvPr/>
      </p:nvGrpSpPr>
      <p:grpSpPr>
        <a:xfrm>
          <a:off x="0" y="0"/>
          <a:ext cx="0" cy="0"/>
          <a:chOff x="0" y="0"/>
          <a:chExt cx="0" cy="0"/>
        </a:xfrm>
      </p:grpSpPr>
      <p:grpSp>
        <p:nvGrpSpPr>
          <p:cNvPr name="Group 2" id="2"/>
          <p:cNvGrpSpPr/>
          <p:nvPr/>
        </p:nvGrpSpPr>
        <p:grpSpPr>
          <a:xfrm rot="0">
            <a:off x="0" y="0"/>
            <a:ext cx="7955294" cy="323693"/>
            <a:chOff x="0" y="0"/>
            <a:chExt cx="2850998" cy="116004"/>
          </a:xfrm>
        </p:grpSpPr>
        <p:sp>
          <p:nvSpPr>
            <p:cNvPr name="Freeform 3" id="3"/>
            <p:cNvSpPr/>
            <p:nvPr/>
          </p:nvSpPr>
          <p:spPr>
            <a:xfrm flipH="false" flipV="false" rot="0">
              <a:off x="0" y="0"/>
              <a:ext cx="2850998" cy="116004"/>
            </a:xfrm>
            <a:custGeom>
              <a:avLst/>
              <a:gdLst/>
              <a:ahLst/>
              <a:cxnLst/>
              <a:rect r="r" b="b" t="t" l="l"/>
              <a:pathLst>
                <a:path h="116004" w="2850998">
                  <a:moveTo>
                    <a:pt x="0" y="0"/>
                  </a:moveTo>
                  <a:lnTo>
                    <a:pt x="2850998" y="0"/>
                  </a:lnTo>
                  <a:lnTo>
                    <a:pt x="2850998" y="116004"/>
                  </a:lnTo>
                  <a:lnTo>
                    <a:pt x="0" y="116004"/>
                  </a:lnTo>
                  <a:close/>
                </a:path>
              </a:pathLst>
            </a:custGeom>
            <a:solidFill>
              <a:srgbClr val="FFFFFF">
                <a:alpha val="20784"/>
              </a:srgbClr>
            </a:solidFill>
          </p:spPr>
        </p:sp>
        <p:sp>
          <p:nvSpPr>
            <p:cNvPr name="TextBox 4" id="4"/>
            <p:cNvSpPr txBox="true"/>
            <p:nvPr/>
          </p:nvSpPr>
          <p:spPr>
            <a:xfrm>
              <a:off x="0" y="-28575"/>
              <a:ext cx="2850998" cy="144579"/>
            </a:xfrm>
            <a:prstGeom prst="rect">
              <a:avLst/>
            </a:prstGeom>
          </p:spPr>
          <p:txBody>
            <a:bodyPr anchor="ctr" rtlCol="false" tIns="50800" lIns="50800" bIns="50800" rIns="50800"/>
            <a:lstStyle/>
            <a:p>
              <a:pPr algn="ctr">
                <a:lnSpc>
                  <a:spcPts val="1960"/>
                </a:lnSpc>
                <a:spcBef>
                  <a:spcPct val="0"/>
                </a:spcBef>
              </a:pPr>
            </a:p>
          </p:txBody>
        </p:sp>
      </p:grpSp>
      <p:grpSp>
        <p:nvGrpSpPr>
          <p:cNvPr name="Group 5" id="5"/>
          <p:cNvGrpSpPr/>
          <p:nvPr/>
        </p:nvGrpSpPr>
        <p:grpSpPr>
          <a:xfrm rot="0">
            <a:off x="-197647" y="10368307"/>
            <a:ext cx="7955294" cy="323693"/>
            <a:chOff x="0" y="0"/>
            <a:chExt cx="2850998" cy="116004"/>
          </a:xfrm>
        </p:grpSpPr>
        <p:sp>
          <p:nvSpPr>
            <p:cNvPr name="Freeform 6" id="6"/>
            <p:cNvSpPr/>
            <p:nvPr/>
          </p:nvSpPr>
          <p:spPr>
            <a:xfrm flipH="false" flipV="false" rot="0">
              <a:off x="0" y="0"/>
              <a:ext cx="2850998" cy="116004"/>
            </a:xfrm>
            <a:custGeom>
              <a:avLst/>
              <a:gdLst/>
              <a:ahLst/>
              <a:cxnLst/>
              <a:rect r="r" b="b" t="t" l="l"/>
              <a:pathLst>
                <a:path h="116004" w="2850998">
                  <a:moveTo>
                    <a:pt x="0" y="0"/>
                  </a:moveTo>
                  <a:lnTo>
                    <a:pt x="2850998" y="0"/>
                  </a:lnTo>
                  <a:lnTo>
                    <a:pt x="2850998" y="116004"/>
                  </a:lnTo>
                  <a:lnTo>
                    <a:pt x="0" y="116004"/>
                  </a:lnTo>
                  <a:close/>
                </a:path>
              </a:pathLst>
            </a:custGeom>
            <a:solidFill>
              <a:srgbClr val="FFFFFF">
                <a:alpha val="20784"/>
              </a:srgbClr>
            </a:solidFill>
          </p:spPr>
        </p:sp>
        <p:sp>
          <p:nvSpPr>
            <p:cNvPr name="TextBox 7" id="7"/>
            <p:cNvSpPr txBox="true"/>
            <p:nvPr/>
          </p:nvSpPr>
          <p:spPr>
            <a:xfrm>
              <a:off x="0" y="-28575"/>
              <a:ext cx="2850998" cy="144579"/>
            </a:xfrm>
            <a:prstGeom prst="rect">
              <a:avLst/>
            </a:prstGeom>
          </p:spPr>
          <p:txBody>
            <a:bodyPr anchor="ctr" rtlCol="false" tIns="50800" lIns="50800" bIns="50800" rIns="50800"/>
            <a:lstStyle/>
            <a:p>
              <a:pPr algn="ctr">
                <a:lnSpc>
                  <a:spcPts val="1960"/>
                </a:lnSpc>
                <a:spcBef>
                  <a:spcPct val="0"/>
                </a:spcBef>
              </a:pPr>
            </a:p>
          </p:txBody>
        </p:sp>
      </p:grpSp>
      <p:sp>
        <p:nvSpPr>
          <p:cNvPr name="Freeform 8" id="8"/>
          <p:cNvSpPr/>
          <p:nvPr/>
        </p:nvSpPr>
        <p:spPr>
          <a:xfrm flipH="false" flipV="false" rot="0">
            <a:off x="2005939" y="6634887"/>
            <a:ext cx="5369298" cy="3579532"/>
          </a:xfrm>
          <a:custGeom>
            <a:avLst/>
            <a:gdLst/>
            <a:ahLst/>
            <a:cxnLst/>
            <a:rect r="r" b="b" t="t" l="l"/>
            <a:pathLst>
              <a:path h="3579532" w="5369298">
                <a:moveTo>
                  <a:pt x="0" y="0"/>
                </a:moveTo>
                <a:lnTo>
                  <a:pt x="5369298" y="0"/>
                </a:lnTo>
                <a:lnTo>
                  <a:pt x="5369298" y="3579532"/>
                </a:lnTo>
                <a:lnTo>
                  <a:pt x="0" y="3579532"/>
                </a:lnTo>
                <a:lnTo>
                  <a:pt x="0" y="0"/>
                </a:lnTo>
                <a:close/>
              </a:path>
            </a:pathLst>
          </a:custGeom>
          <a:blipFill>
            <a:blip r:embed="rId2"/>
            <a:stretch>
              <a:fillRect l="0" t="0" r="0" b="0"/>
            </a:stretch>
          </a:blipFill>
        </p:spPr>
      </p:sp>
      <p:sp>
        <p:nvSpPr>
          <p:cNvPr name="TextBox 9" id="9"/>
          <p:cNvSpPr txBox="true"/>
          <p:nvPr/>
        </p:nvSpPr>
        <p:spPr>
          <a:xfrm rot="0">
            <a:off x="756000" y="418081"/>
            <a:ext cx="920831" cy="544670"/>
          </a:xfrm>
          <a:prstGeom prst="rect">
            <a:avLst/>
          </a:prstGeom>
        </p:spPr>
        <p:txBody>
          <a:bodyPr anchor="t" rtlCol="false" tIns="0" lIns="0" bIns="0" rIns="0">
            <a:spAutoFit/>
          </a:bodyPr>
          <a:lstStyle/>
          <a:p>
            <a:pPr algn="l">
              <a:lnSpc>
                <a:spcPts val="4877"/>
              </a:lnSpc>
            </a:pPr>
            <a:r>
              <a:rPr lang="en-US" sz="1950" spc="19">
                <a:solidFill>
                  <a:srgbClr val="FFFFFF"/>
                </a:solidFill>
                <a:latin typeface="Darker Grotesque"/>
                <a:ea typeface="Darker Grotesque"/>
                <a:cs typeface="Darker Grotesque"/>
                <a:sym typeface="Darker Grotesque"/>
              </a:rPr>
              <a:t>Borcelle</a:t>
            </a:r>
          </a:p>
        </p:txBody>
      </p:sp>
      <p:sp>
        <p:nvSpPr>
          <p:cNvPr name="TextBox 10" id="10"/>
          <p:cNvSpPr txBox="true"/>
          <p:nvPr/>
        </p:nvSpPr>
        <p:spPr>
          <a:xfrm rot="0">
            <a:off x="5883169" y="418081"/>
            <a:ext cx="920831" cy="544670"/>
          </a:xfrm>
          <a:prstGeom prst="rect">
            <a:avLst/>
          </a:prstGeom>
        </p:spPr>
        <p:txBody>
          <a:bodyPr anchor="t" rtlCol="false" tIns="0" lIns="0" bIns="0" rIns="0">
            <a:spAutoFit/>
          </a:bodyPr>
          <a:lstStyle/>
          <a:p>
            <a:pPr algn="r">
              <a:lnSpc>
                <a:spcPts val="4877"/>
              </a:lnSpc>
            </a:pPr>
            <a:r>
              <a:rPr lang="en-US" sz="1950" spc="19">
                <a:solidFill>
                  <a:srgbClr val="FFFFFF"/>
                </a:solidFill>
                <a:latin typeface="Darker Grotesque"/>
                <a:ea typeface="Darker Grotesque"/>
                <a:cs typeface="Darker Grotesque"/>
                <a:sym typeface="Darker Grotesque"/>
              </a:rPr>
              <a:t>page 03</a:t>
            </a:r>
          </a:p>
        </p:txBody>
      </p:sp>
      <p:sp>
        <p:nvSpPr>
          <p:cNvPr name="TextBox 11" id="11"/>
          <p:cNvSpPr txBox="true"/>
          <p:nvPr/>
        </p:nvSpPr>
        <p:spPr>
          <a:xfrm rot="0">
            <a:off x="857248" y="1195717"/>
            <a:ext cx="5845504" cy="1848417"/>
          </a:xfrm>
          <a:prstGeom prst="rect">
            <a:avLst/>
          </a:prstGeom>
        </p:spPr>
        <p:txBody>
          <a:bodyPr anchor="t" rtlCol="false" tIns="0" lIns="0" bIns="0" rIns="0">
            <a:spAutoFit/>
          </a:bodyPr>
          <a:lstStyle/>
          <a:p>
            <a:pPr algn="ctr">
              <a:lnSpc>
                <a:spcPts val="5906"/>
              </a:lnSpc>
            </a:pPr>
            <a:r>
              <a:rPr lang="en-US" sz="6217" spc="74">
                <a:solidFill>
                  <a:srgbClr val="FFFFFF"/>
                </a:solidFill>
                <a:latin typeface="Sugo Display"/>
                <a:ea typeface="Sugo Display"/>
                <a:cs typeface="Sugo Display"/>
                <a:sym typeface="Sugo Display"/>
              </a:rPr>
              <a:t>A MESSAGE FROM THE PUBLISHER</a:t>
            </a:r>
          </a:p>
          <a:p>
            <a:pPr algn="ctr">
              <a:lnSpc>
                <a:spcPts val="2676"/>
              </a:lnSpc>
            </a:pPr>
            <a:r>
              <a:rPr lang="en-US" sz="2817" spc="33">
                <a:solidFill>
                  <a:srgbClr val="FFFFFF"/>
                </a:solidFill>
                <a:latin typeface="Sugo Display"/>
                <a:ea typeface="Sugo Display"/>
                <a:cs typeface="Sugo Display"/>
                <a:sym typeface="Sugo Display"/>
              </a:rPr>
              <a:t>BOOKS HAVE ALWAYS BEEN </a:t>
            </a:r>
            <a:r>
              <a:rPr lang="en-US" sz="2817" spc="33">
                <a:solidFill>
                  <a:srgbClr val="FFFFFF"/>
                </a:solidFill>
                <a:latin typeface="Sugo Display"/>
                <a:ea typeface="Sugo Display"/>
                <a:cs typeface="Sugo Display"/>
                <a:sym typeface="Sugo Display"/>
              </a:rPr>
              <a:t>more than stories.</a:t>
            </a:r>
          </a:p>
        </p:txBody>
      </p:sp>
      <p:sp>
        <p:nvSpPr>
          <p:cNvPr name="TextBox 12" id="12"/>
          <p:cNvSpPr txBox="true"/>
          <p:nvPr/>
        </p:nvSpPr>
        <p:spPr>
          <a:xfrm rot="0">
            <a:off x="756000" y="3215584"/>
            <a:ext cx="6048000" cy="1205357"/>
          </a:xfrm>
          <a:prstGeom prst="rect">
            <a:avLst/>
          </a:prstGeom>
        </p:spPr>
        <p:txBody>
          <a:bodyPr anchor="t" rtlCol="false" tIns="0" lIns="0" bIns="0" rIns="0">
            <a:spAutoFit/>
          </a:bodyPr>
          <a:lstStyle/>
          <a:p>
            <a:pPr algn="l">
              <a:lnSpc>
                <a:spcPts val="1691"/>
              </a:lnSpc>
            </a:pPr>
            <a:r>
              <a:rPr lang="en-US" sz="1800" b="true">
                <a:solidFill>
                  <a:srgbClr val="E4E0AF"/>
                </a:solidFill>
                <a:latin typeface="Darker Grotesque Bold"/>
                <a:ea typeface="Darker Grotesque Bold"/>
                <a:cs typeface="Darker Grotesque Bold"/>
                <a:sym typeface="Darker Grotesque Bold"/>
              </a:rPr>
              <a:t>At Transformation of Essence Publishing, every book begins with an original idea and is developed with a long-term international vision. Our catalogue brings together works of metaphysical fiction, contemporary literature, and narrative philosophy, published in multiple formats and translated into numerous languages.</a:t>
            </a:r>
          </a:p>
          <a:p>
            <a:pPr algn="l">
              <a:lnSpc>
                <a:spcPts val="1316"/>
              </a:lnSpc>
            </a:pPr>
          </a:p>
        </p:txBody>
      </p:sp>
      <p:sp>
        <p:nvSpPr>
          <p:cNvPr name="TextBox 13" id="13"/>
          <p:cNvSpPr txBox="true"/>
          <p:nvPr/>
        </p:nvSpPr>
        <p:spPr>
          <a:xfrm rot="0">
            <a:off x="756000" y="4687641"/>
            <a:ext cx="6048000" cy="5175631"/>
          </a:xfrm>
          <a:prstGeom prst="rect">
            <a:avLst/>
          </a:prstGeom>
        </p:spPr>
        <p:txBody>
          <a:bodyPr anchor="t" rtlCol="false" tIns="0" lIns="0" bIns="0" rIns="0">
            <a:spAutoFit/>
          </a:bodyPr>
          <a:lstStyle/>
          <a:p>
            <a:pPr algn="l">
              <a:lnSpc>
                <a:spcPts val="1691"/>
              </a:lnSpc>
            </a:pPr>
            <a:r>
              <a:rPr lang="en-US" sz="1800">
                <a:solidFill>
                  <a:srgbClr val="FFFFFF"/>
                </a:solidFill>
                <a:latin typeface="Darker Grotesque"/>
                <a:ea typeface="Darker Grotesque"/>
                <a:cs typeface="Darker Grotesque"/>
                <a:sym typeface="Darker Grotesque"/>
              </a:rPr>
              <a:t>Rather than focusing on volume alone, we are committed to creating books with lasting cultural and intellectual value. Each title is professionally published, assigned its own ISBN, and prepared for worldwide availability in print and digital formats.</a:t>
            </a:r>
          </a:p>
          <a:p>
            <a:pPr algn="l">
              <a:lnSpc>
                <a:spcPts val="1691"/>
              </a:lnSpc>
            </a:pPr>
            <a:r>
              <a:rPr lang="en-US" sz="1800">
                <a:solidFill>
                  <a:srgbClr val="FFFFFF"/>
                </a:solidFill>
                <a:latin typeface="Darker Grotesque"/>
                <a:ea typeface="Darker Grotesque"/>
                <a:cs typeface="Darker Grotesque"/>
                <a:sym typeface="Darker Grotesque"/>
              </a:rPr>
              <a:t>Our publishing programme continues to grow through international translations, literary recognition, and partnerships with publishers, literary agents, distributors, and cultural organizations. This catalogue presents our current portfolio and the publishing rights available for international cooperation. </a:t>
            </a:r>
          </a:p>
          <a:p>
            <a:pPr algn="l">
              <a:lnSpc>
                <a:spcPts val="1691"/>
              </a:lnSpc>
            </a:pPr>
          </a:p>
          <a:p>
            <a:pPr algn="l">
              <a:lnSpc>
                <a:spcPts val="1691"/>
              </a:lnSpc>
            </a:pPr>
          </a:p>
          <a:p>
            <a:pPr algn="l">
              <a:lnSpc>
                <a:spcPts val="1691"/>
              </a:lnSpc>
            </a:pPr>
          </a:p>
          <a:p>
            <a:pPr algn="l">
              <a:lnSpc>
                <a:spcPts val="1691"/>
              </a:lnSpc>
            </a:pPr>
          </a:p>
          <a:p>
            <a:pPr algn="l">
              <a:lnSpc>
                <a:spcPts val="1691"/>
              </a:lnSpc>
            </a:pPr>
          </a:p>
          <a:p>
            <a:pPr algn="l">
              <a:lnSpc>
                <a:spcPts val="1691"/>
              </a:lnSpc>
            </a:pPr>
          </a:p>
          <a:p>
            <a:pPr algn="l">
              <a:lnSpc>
                <a:spcPts val="1691"/>
              </a:lnSpc>
            </a:pPr>
          </a:p>
          <a:p>
            <a:pPr algn="l">
              <a:lnSpc>
                <a:spcPts val="1691"/>
              </a:lnSpc>
            </a:pPr>
          </a:p>
          <a:p>
            <a:pPr algn="l">
              <a:lnSpc>
                <a:spcPts val="1691"/>
              </a:lnSpc>
            </a:pPr>
          </a:p>
          <a:p>
            <a:pPr algn="l">
              <a:lnSpc>
                <a:spcPts val="1691"/>
              </a:lnSpc>
            </a:pPr>
            <a:r>
              <a:rPr lang="en-US" sz="1800">
                <a:solidFill>
                  <a:srgbClr val="FFFFFF"/>
                </a:solidFill>
                <a:latin typeface="Darker Grotesque"/>
                <a:ea typeface="Darker Grotesque"/>
                <a:cs typeface="Darker Grotesque"/>
                <a:sym typeface="Darker Grotesque"/>
              </a:rPr>
              <a:t>17 Original Titles</a:t>
            </a:r>
          </a:p>
          <a:p>
            <a:pPr algn="l">
              <a:lnSpc>
                <a:spcPts val="1691"/>
              </a:lnSpc>
            </a:pPr>
            <a:r>
              <a:rPr lang="en-US" sz="1800">
                <a:solidFill>
                  <a:srgbClr val="FFFFFF"/>
                </a:solidFill>
                <a:latin typeface="Darker Grotesque"/>
                <a:ea typeface="Darker Grotesque"/>
                <a:cs typeface="Darker Grotesque"/>
                <a:sym typeface="Darker Grotesque"/>
              </a:rPr>
              <a:t>200+ International Editions</a:t>
            </a:r>
          </a:p>
          <a:p>
            <a:pPr algn="l">
              <a:lnSpc>
                <a:spcPts val="1691"/>
              </a:lnSpc>
            </a:pPr>
            <a:r>
              <a:rPr lang="en-US" sz="1800">
                <a:solidFill>
                  <a:srgbClr val="FFFFFF"/>
                </a:solidFill>
                <a:latin typeface="Darker Grotesque"/>
                <a:ea typeface="Darker Grotesque"/>
                <a:cs typeface="Darker Grotesque"/>
                <a:sym typeface="Darker Grotesque"/>
              </a:rPr>
              <a:t>41 Languages</a:t>
            </a:r>
          </a:p>
          <a:p>
            <a:pPr algn="l">
              <a:lnSpc>
                <a:spcPts val="1691"/>
              </a:lnSpc>
            </a:pPr>
            <a:r>
              <a:rPr lang="en-US" sz="1800">
                <a:solidFill>
                  <a:srgbClr val="FFFFFF"/>
                </a:solidFill>
                <a:latin typeface="Darker Grotesque"/>
                <a:ea typeface="Darker Grotesque"/>
                <a:cs typeface="Darker Grotesque"/>
                <a:sym typeface="Darker Grotesque"/>
              </a:rPr>
              <a:t>3 International Literary Award Finalist Categories</a:t>
            </a:r>
          </a:p>
          <a:p>
            <a:pPr algn="l">
              <a:lnSpc>
                <a:spcPts val="1691"/>
              </a:lnSpc>
            </a:pPr>
            <a:r>
              <a:rPr lang="en-US" sz="1800">
                <a:solidFill>
                  <a:srgbClr val="FFFFFF"/>
                </a:solidFill>
                <a:latin typeface="Darker Grotesque"/>
                <a:ea typeface="Darker Grotesque"/>
                <a:cs typeface="Darker Grotesque"/>
                <a:sym typeface="Darker Grotesque"/>
              </a:rPr>
              <a:t>Worldwide</a:t>
            </a:r>
          </a:p>
          <a:p>
            <a:pPr algn="l">
              <a:lnSpc>
                <a:spcPts val="1691"/>
              </a:lnSpc>
            </a:pPr>
            <a:r>
              <a:rPr lang="en-US" sz="1800">
                <a:solidFill>
                  <a:srgbClr val="FFFFFF"/>
                </a:solidFill>
                <a:latin typeface="Darker Grotesque"/>
                <a:ea typeface="Darker Grotesque"/>
                <a:cs typeface="Darker Grotesque"/>
                <a:sym typeface="Darker Grotesque"/>
              </a:rPr>
              <a:t>Print • Hardcover • Paperback • eBook • Audiobook</a:t>
            </a:r>
          </a:p>
          <a:p>
            <a:pPr algn="l">
              <a:lnSpc>
                <a:spcPts val="1222"/>
              </a:lnSpc>
            </a:pP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00000">
                <a:alpha val="100000"/>
              </a:srgbClr>
            </a:gs>
            <a:gs pos="100000">
              <a:srgbClr val="C89116">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5531816" y="1804997"/>
            <a:ext cx="2886103" cy="1716061"/>
          </a:xfrm>
          <a:custGeom>
            <a:avLst/>
            <a:gdLst/>
            <a:ahLst/>
            <a:cxnLst/>
            <a:rect r="r" b="b" t="t" l="l"/>
            <a:pathLst>
              <a:path h="1716061" w="2886103">
                <a:moveTo>
                  <a:pt x="0" y="0"/>
                </a:moveTo>
                <a:lnTo>
                  <a:pt x="2886104" y="0"/>
                </a:lnTo>
                <a:lnTo>
                  <a:pt x="2886104" y="1716061"/>
                </a:lnTo>
                <a:lnTo>
                  <a:pt x="0" y="171606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756000" y="396696"/>
            <a:ext cx="920831" cy="544670"/>
          </a:xfrm>
          <a:prstGeom prst="rect">
            <a:avLst/>
          </a:prstGeom>
        </p:spPr>
        <p:txBody>
          <a:bodyPr anchor="t" rtlCol="false" tIns="0" lIns="0" bIns="0" rIns="0">
            <a:spAutoFit/>
          </a:bodyPr>
          <a:lstStyle/>
          <a:p>
            <a:pPr algn="l">
              <a:lnSpc>
                <a:spcPts val="4877"/>
              </a:lnSpc>
            </a:pPr>
            <a:r>
              <a:rPr lang="en-US" sz="1950" spc="19">
                <a:solidFill>
                  <a:srgbClr val="FFFFFF"/>
                </a:solidFill>
                <a:latin typeface="Darker Grotesque"/>
                <a:ea typeface="Darker Grotesque"/>
                <a:cs typeface="Darker Grotesque"/>
                <a:sym typeface="Darker Grotesque"/>
              </a:rPr>
              <a:t>Borcelle</a:t>
            </a:r>
          </a:p>
        </p:txBody>
      </p:sp>
      <p:sp>
        <p:nvSpPr>
          <p:cNvPr name="TextBox 4" id="4"/>
          <p:cNvSpPr txBox="true"/>
          <p:nvPr/>
        </p:nvSpPr>
        <p:spPr>
          <a:xfrm rot="0">
            <a:off x="5883169" y="396696"/>
            <a:ext cx="920831" cy="544670"/>
          </a:xfrm>
          <a:prstGeom prst="rect">
            <a:avLst/>
          </a:prstGeom>
        </p:spPr>
        <p:txBody>
          <a:bodyPr anchor="t" rtlCol="false" tIns="0" lIns="0" bIns="0" rIns="0">
            <a:spAutoFit/>
          </a:bodyPr>
          <a:lstStyle/>
          <a:p>
            <a:pPr algn="r">
              <a:lnSpc>
                <a:spcPts val="4877"/>
              </a:lnSpc>
            </a:pPr>
            <a:r>
              <a:rPr lang="en-US" sz="1950" spc="19">
                <a:solidFill>
                  <a:srgbClr val="FFFFFF"/>
                </a:solidFill>
                <a:latin typeface="Darker Grotesque"/>
                <a:ea typeface="Darker Grotesque"/>
                <a:cs typeface="Darker Grotesque"/>
                <a:sym typeface="Darker Grotesque"/>
              </a:rPr>
              <a:t>page 04</a:t>
            </a:r>
          </a:p>
        </p:txBody>
      </p:sp>
      <p:sp>
        <p:nvSpPr>
          <p:cNvPr name="TextBox 5" id="5"/>
          <p:cNvSpPr txBox="true"/>
          <p:nvPr/>
        </p:nvSpPr>
        <p:spPr>
          <a:xfrm rot="0">
            <a:off x="756000" y="1407962"/>
            <a:ext cx="5486336" cy="1814214"/>
          </a:xfrm>
          <a:prstGeom prst="rect">
            <a:avLst/>
          </a:prstGeom>
        </p:spPr>
        <p:txBody>
          <a:bodyPr anchor="t" rtlCol="false" tIns="0" lIns="0" bIns="0" rIns="0">
            <a:spAutoFit/>
          </a:bodyPr>
          <a:lstStyle/>
          <a:p>
            <a:pPr algn="l">
              <a:lnSpc>
                <a:spcPts val="6820"/>
              </a:lnSpc>
            </a:pPr>
            <a:r>
              <a:rPr lang="en-US" sz="7179" spc="86">
                <a:solidFill>
                  <a:srgbClr val="FFFFFF"/>
                </a:solidFill>
                <a:latin typeface="Sugo Display"/>
                <a:ea typeface="Sugo Display"/>
                <a:cs typeface="Sugo Display"/>
                <a:sym typeface="Sugo Display"/>
              </a:rPr>
              <a:t>PUBLISHING PROFILE</a:t>
            </a:r>
          </a:p>
        </p:txBody>
      </p:sp>
      <p:grpSp>
        <p:nvGrpSpPr>
          <p:cNvPr name="Group 6" id="6"/>
          <p:cNvGrpSpPr/>
          <p:nvPr/>
        </p:nvGrpSpPr>
        <p:grpSpPr>
          <a:xfrm rot="0">
            <a:off x="0" y="0"/>
            <a:ext cx="7955294" cy="323693"/>
            <a:chOff x="0" y="0"/>
            <a:chExt cx="2850998" cy="116004"/>
          </a:xfrm>
        </p:grpSpPr>
        <p:sp>
          <p:nvSpPr>
            <p:cNvPr name="Freeform 7" id="7"/>
            <p:cNvSpPr/>
            <p:nvPr/>
          </p:nvSpPr>
          <p:spPr>
            <a:xfrm flipH="false" flipV="false" rot="0">
              <a:off x="0" y="0"/>
              <a:ext cx="2850998" cy="116004"/>
            </a:xfrm>
            <a:custGeom>
              <a:avLst/>
              <a:gdLst/>
              <a:ahLst/>
              <a:cxnLst/>
              <a:rect r="r" b="b" t="t" l="l"/>
              <a:pathLst>
                <a:path h="116004" w="2850998">
                  <a:moveTo>
                    <a:pt x="0" y="0"/>
                  </a:moveTo>
                  <a:lnTo>
                    <a:pt x="2850998" y="0"/>
                  </a:lnTo>
                  <a:lnTo>
                    <a:pt x="2850998" y="116004"/>
                  </a:lnTo>
                  <a:lnTo>
                    <a:pt x="0" y="116004"/>
                  </a:lnTo>
                  <a:close/>
                </a:path>
              </a:pathLst>
            </a:custGeom>
            <a:solidFill>
              <a:srgbClr val="FFFFFF">
                <a:alpha val="20784"/>
              </a:srgbClr>
            </a:solidFill>
          </p:spPr>
        </p:sp>
        <p:sp>
          <p:nvSpPr>
            <p:cNvPr name="TextBox 8" id="8"/>
            <p:cNvSpPr txBox="true"/>
            <p:nvPr/>
          </p:nvSpPr>
          <p:spPr>
            <a:xfrm>
              <a:off x="0" y="-28575"/>
              <a:ext cx="2850998" cy="144579"/>
            </a:xfrm>
            <a:prstGeom prst="rect">
              <a:avLst/>
            </a:prstGeom>
          </p:spPr>
          <p:txBody>
            <a:bodyPr anchor="ctr" rtlCol="false" tIns="50800" lIns="50800" bIns="50800" rIns="50800"/>
            <a:lstStyle/>
            <a:p>
              <a:pPr algn="ctr">
                <a:lnSpc>
                  <a:spcPts val="1960"/>
                </a:lnSpc>
                <a:spcBef>
                  <a:spcPct val="0"/>
                </a:spcBef>
              </a:pPr>
            </a:p>
          </p:txBody>
        </p:sp>
      </p:grpSp>
      <p:grpSp>
        <p:nvGrpSpPr>
          <p:cNvPr name="Group 9" id="9"/>
          <p:cNvGrpSpPr/>
          <p:nvPr/>
        </p:nvGrpSpPr>
        <p:grpSpPr>
          <a:xfrm rot="0">
            <a:off x="-197647" y="10368307"/>
            <a:ext cx="7955294" cy="323693"/>
            <a:chOff x="0" y="0"/>
            <a:chExt cx="2850998" cy="116004"/>
          </a:xfrm>
        </p:grpSpPr>
        <p:sp>
          <p:nvSpPr>
            <p:cNvPr name="Freeform 10" id="10"/>
            <p:cNvSpPr/>
            <p:nvPr/>
          </p:nvSpPr>
          <p:spPr>
            <a:xfrm flipH="false" flipV="false" rot="0">
              <a:off x="0" y="0"/>
              <a:ext cx="2850998" cy="116004"/>
            </a:xfrm>
            <a:custGeom>
              <a:avLst/>
              <a:gdLst/>
              <a:ahLst/>
              <a:cxnLst/>
              <a:rect r="r" b="b" t="t" l="l"/>
              <a:pathLst>
                <a:path h="116004" w="2850998">
                  <a:moveTo>
                    <a:pt x="0" y="0"/>
                  </a:moveTo>
                  <a:lnTo>
                    <a:pt x="2850998" y="0"/>
                  </a:lnTo>
                  <a:lnTo>
                    <a:pt x="2850998" y="116004"/>
                  </a:lnTo>
                  <a:lnTo>
                    <a:pt x="0" y="116004"/>
                  </a:lnTo>
                  <a:close/>
                </a:path>
              </a:pathLst>
            </a:custGeom>
            <a:solidFill>
              <a:srgbClr val="FFFFFF">
                <a:alpha val="20784"/>
              </a:srgbClr>
            </a:solidFill>
          </p:spPr>
        </p:sp>
        <p:sp>
          <p:nvSpPr>
            <p:cNvPr name="TextBox 11" id="11"/>
            <p:cNvSpPr txBox="true"/>
            <p:nvPr/>
          </p:nvSpPr>
          <p:spPr>
            <a:xfrm>
              <a:off x="0" y="-28575"/>
              <a:ext cx="2850998" cy="144579"/>
            </a:xfrm>
            <a:prstGeom prst="rect">
              <a:avLst/>
            </a:prstGeom>
          </p:spPr>
          <p:txBody>
            <a:bodyPr anchor="ctr" rtlCol="false" tIns="50800" lIns="50800" bIns="50800" rIns="50800"/>
            <a:lstStyle/>
            <a:p>
              <a:pPr algn="ctr">
                <a:lnSpc>
                  <a:spcPts val="1960"/>
                </a:lnSpc>
                <a:spcBef>
                  <a:spcPct val="0"/>
                </a:spcBef>
              </a:pPr>
            </a:p>
          </p:txBody>
        </p:sp>
      </p:grpSp>
      <p:sp>
        <p:nvSpPr>
          <p:cNvPr name="TextBox 12" id="12"/>
          <p:cNvSpPr txBox="true"/>
          <p:nvPr/>
        </p:nvSpPr>
        <p:spPr>
          <a:xfrm rot="0">
            <a:off x="390252" y="3911947"/>
            <a:ext cx="6681933" cy="5930620"/>
          </a:xfrm>
          <a:prstGeom prst="rect">
            <a:avLst/>
          </a:prstGeom>
        </p:spPr>
        <p:txBody>
          <a:bodyPr anchor="t" rtlCol="false" tIns="0" lIns="0" bIns="0" rIns="0">
            <a:spAutoFit/>
          </a:bodyPr>
          <a:lstStyle/>
          <a:p>
            <a:pPr algn="ctr">
              <a:lnSpc>
                <a:spcPts val="2290"/>
              </a:lnSpc>
              <a:spcBef>
                <a:spcPct val="0"/>
              </a:spcBef>
            </a:pPr>
            <a:r>
              <a:rPr lang="en-US" sz="1636" spc="16">
                <a:solidFill>
                  <a:srgbClr val="FFFFFF"/>
                </a:solidFill>
                <a:latin typeface="Darker Grotesque"/>
                <a:ea typeface="Darker Grotesque"/>
                <a:cs typeface="Darker Grotesque"/>
                <a:sym typeface="Darker Grotesque"/>
              </a:rPr>
              <a:t>Transformation of Essence Publishing is an independent international publishing programme dedicated to creating literature that explores the intersection of philosophy, science, spirituality, and human consciousness.</a:t>
            </a:r>
          </a:p>
          <a:p>
            <a:pPr algn="ctr">
              <a:lnSpc>
                <a:spcPts val="2290"/>
              </a:lnSpc>
              <a:spcBef>
                <a:spcPct val="0"/>
              </a:spcBef>
            </a:pPr>
            <a:r>
              <a:rPr lang="en-US" sz="1636" spc="16">
                <a:solidFill>
                  <a:srgbClr val="FFFFFF"/>
                </a:solidFill>
                <a:latin typeface="Darker Grotesque"/>
                <a:ea typeface="Darker Grotesque"/>
                <a:cs typeface="Darker Grotesque"/>
                <a:sym typeface="Darker Grotesque"/>
              </a:rPr>
              <a:t>Our catalogue is built around three distinctive publishing lines:</a:t>
            </a:r>
          </a:p>
          <a:p>
            <a:pPr algn="ctr">
              <a:lnSpc>
                <a:spcPts val="2850"/>
              </a:lnSpc>
              <a:spcBef>
                <a:spcPct val="0"/>
              </a:spcBef>
            </a:pPr>
            <a:r>
              <a:rPr lang="en-US" b="true" sz="2036" spc="20">
                <a:solidFill>
                  <a:srgbClr val="FFFFFF"/>
                </a:solidFill>
                <a:latin typeface="Darker Grotesque Bold"/>
                <a:ea typeface="Darker Grotesque Bold"/>
                <a:cs typeface="Darker Grotesque Bold"/>
                <a:sym typeface="Darker Grotesque Bold"/>
              </a:rPr>
              <a:t>Metaphysical Fiction</a:t>
            </a:r>
          </a:p>
          <a:p>
            <a:pPr algn="ctr">
              <a:lnSpc>
                <a:spcPts val="2290"/>
              </a:lnSpc>
              <a:spcBef>
                <a:spcPct val="0"/>
              </a:spcBef>
            </a:pPr>
            <a:r>
              <a:rPr lang="en-US" sz="1636" spc="16">
                <a:solidFill>
                  <a:srgbClr val="FFFFFF"/>
                </a:solidFill>
                <a:latin typeface="Darker Grotesque"/>
                <a:ea typeface="Darker Grotesque"/>
                <a:cs typeface="Darker Grotesque"/>
                <a:sym typeface="Darker Grotesque"/>
              </a:rPr>
              <a:t>Novels that combine mystery, symbolism, history, science, and philosophical inquiry into compelling stories that invite readers to explore deeper dimensions of reality.</a:t>
            </a:r>
          </a:p>
          <a:p>
            <a:pPr algn="ctr">
              <a:lnSpc>
                <a:spcPts val="2850"/>
              </a:lnSpc>
              <a:spcBef>
                <a:spcPct val="0"/>
              </a:spcBef>
            </a:pPr>
            <a:r>
              <a:rPr lang="en-US" b="true" sz="2036" spc="20">
                <a:solidFill>
                  <a:srgbClr val="FFFFFF"/>
                </a:solidFill>
                <a:latin typeface="Darker Grotesque Bold"/>
                <a:ea typeface="Darker Grotesque Bold"/>
                <a:cs typeface="Darker Grotesque Bold"/>
                <a:sym typeface="Darker Grotesque Bold"/>
              </a:rPr>
              <a:t>Contemporary Fiction</a:t>
            </a:r>
          </a:p>
          <a:p>
            <a:pPr algn="ctr">
              <a:lnSpc>
                <a:spcPts val="2290"/>
              </a:lnSpc>
              <a:spcBef>
                <a:spcPct val="0"/>
              </a:spcBef>
            </a:pPr>
            <a:r>
              <a:rPr lang="en-US" sz="1636" spc="16">
                <a:solidFill>
                  <a:srgbClr val="FFFFFF"/>
                </a:solidFill>
                <a:latin typeface="Darker Grotesque"/>
                <a:ea typeface="Darker Grotesque"/>
                <a:cs typeface="Darker Grotesque"/>
                <a:sym typeface="Darker Grotesque"/>
              </a:rPr>
              <a:t>Character-driven novels that examine modern society, human relationships, identity, and personal transformation through emotionally engaging narratives.</a:t>
            </a:r>
          </a:p>
          <a:p>
            <a:pPr algn="ctr">
              <a:lnSpc>
                <a:spcPts val="2850"/>
              </a:lnSpc>
              <a:spcBef>
                <a:spcPct val="0"/>
              </a:spcBef>
            </a:pPr>
            <a:r>
              <a:rPr lang="en-US" b="true" sz="2036" spc="20">
                <a:solidFill>
                  <a:srgbClr val="FFFFFF"/>
                </a:solidFill>
                <a:latin typeface="Darker Grotesque Bold"/>
                <a:ea typeface="Darker Grotesque Bold"/>
                <a:cs typeface="Darker Grotesque Bold"/>
                <a:sym typeface="Darker Grotesque Bold"/>
              </a:rPr>
              <a:t>Narrative Philosophy</a:t>
            </a:r>
          </a:p>
          <a:p>
            <a:pPr algn="ctr">
              <a:lnSpc>
                <a:spcPts val="2290"/>
              </a:lnSpc>
              <a:spcBef>
                <a:spcPct val="0"/>
              </a:spcBef>
            </a:pPr>
            <a:r>
              <a:rPr lang="en-US" sz="1636" spc="16">
                <a:solidFill>
                  <a:srgbClr val="FFFFFF"/>
                </a:solidFill>
                <a:latin typeface="Darker Grotesque"/>
                <a:ea typeface="Darker Grotesque"/>
                <a:cs typeface="Darker Grotesque"/>
                <a:sym typeface="Darker Grotesque"/>
              </a:rPr>
              <a:t>A unique collection of philosophical works presented in an accessible narrative style, encouraging readers to reflect on ethics, consciousness, existence, and the future of humanity.</a:t>
            </a:r>
          </a:p>
          <a:p>
            <a:pPr algn="ctr">
              <a:lnSpc>
                <a:spcPts val="2290"/>
              </a:lnSpc>
              <a:spcBef>
                <a:spcPct val="0"/>
              </a:spcBef>
            </a:pPr>
            <a:r>
              <a:rPr lang="en-US" sz="1636" spc="16">
                <a:solidFill>
                  <a:srgbClr val="FFFFFF"/>
                </a:solidFill>
                <a:latin typeface="Darker Grotesque"/>
                <a:ea typeface="Darker Grotesque"/>
                <a:cs typeface="Darker Grotesque"/>
                <a:sym typeface="Darker Grotesque"/>
              </a:rPr>
              <a:t>Every title is professionally published with international ISBN registration and is available in selected print and digital formats. Our publishing programme continues to expand through multilingual editions and international partnerships, making our books accessible to readers across different cultures and languages.</a:t>
            </a:r>
          </a:p>
          <a:p>
            <a:pPr algn="ctr">
              <a:lnSpc>
                <a:spcPts val="2290"/>
              </a:lnSpc>
              <a:spcBef>
                <a:spcPct val="0"/>
              </a:spcBef>
            </a:pPr>
            <a:r>
              <a:rPr lang="en-US" sz="1636" spc="16">
                <a:solidFill>
                  <a:srgbClr val="FFFFFF"/>
                </a:solidFill>
                <a:latin typeface="Darker Grotesque"/>
                <a:ea typeface="Darker Grotesque"/>
                <a:cs typeface="Darker Grotesque"/>
                <a:sym typeface="Darker Grotesque"/>
              </a:rPr>
              <a:t>We believe that literature is not only entertainment, but also a powerful medium for education, dialogue, and cultural exchange.</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00000">
                <a:alpha val="100000"/>
              </a:srgbClr>
            </a:gs>
            <a:gs pos="100000">
              <a:srgbClr val="C89116">
                <a:alpha val="100000"/>
              </a:srgbClr>
            </a:gs>
          </a:gsLst>
          <a:lin ang="0"/>
        </a:gradFill>
      </p:bgPr>
    </p:bg>
    <p:spTree>
      <p:nvGrpSpPr>
        <p:cNvPr id="1" name=""/>
        <p:cNvGrpSpPr/>
        <p:nvPr/>
      </p:nvGrpSpPr>
      <p:grpSpPr>
        <a:xfrm>
          <a:off x="0" y="0"/>
          <a:ext cx="0" cy="0"/>
          <a:chOff x="0" y="0"/>
          <a:chExt cx="0" cy="0"/>
        </a:xfrm>
      </p:grpSpPr>
      <p:grpSp>
        <p:nvGrpSpPr>
          <p:cNvPr name="Group 2" id="2"/>
          <p:cNvGrpSpPr/>
          <p:nvPr/>
        </p:nvGrpSpPr>
        <p:grpSpPr>
          <a:xfrm rot="0">
            <a:off x="0" y="0"/>
            <a:ext cx="7955294" cy="323693"/>
            <a:chOff x="0" y="0"/>
            <a:chExt cx="2850998" cy="116004"/>
          </a:xfrm>
        </p:grpSpPr>
        <p:sp>
          <p:nvSpPr>
            <p:cNvPr name="Freeform 3" id="3"/>
            <p:cNvSpPr/>
            <p:nvPr/>
          </p:nvSpPr>
          <p:spPr>
            <a:xfrm flipH="false" flipV="false" rot="0">
              <a:off x="0" y="0"/>
              <a:ext cx="2850998" cy="116004"/>
            </a:xfrm>
            <a:custGeom>
              <a:avLst/>
              <a:gdLst/>
              <a:ahLst/>
              <a:cxnLst/>
              <a:rect r="r" b="b" t="t" l="l"/>
              <a:pathLst>
                <a:path h="116004" w="2850998">
                  <a:moveTo>
                    <a:pt x="0" y="0"/>
                  </a:moveTo>
                  <a:lnTo>
                    <a:pt x="2850998" y="0"/>
                  </a:lnTo>
                  <a:lnTo>
                    <a:pt x="2850998" y="116004"/>
                  </a:lnTo>
                  <a:lnTo>
                    <a:pt x="0" y="116004"/>
                  </a:lnTo>
                  <a:close/>
                </a:path>
              </a:pathLst>
            </a:custGeom>
            <a:solidFill>
              <a:srgbClr val="FFFFFF">
                <a:alpha val="20784"/>
              </a:srgbClr>
            </a:solidFill>
          </p:spPr>
        </p:sp>
        <p:sp>
          <p:nvSpPr>
            <p:cNvPr name="TextBox 4" id="4"/>
            <p:cNvSpPr txBox="true"/>
            <p:nvPr/>
          </p:nvSpPr>
          <p:spPr>
            <a:xfrm>
              <a:off x="0" y="-28575"/>
              <a:ext cx="2850998" cy="144579"/>
            </a:xfrm>
            <a:prstGeom prst="rect">
              <a:avLst/>
            </a:prstGeom>
          </p:spPr>
          <p:txBody>
            <a:bodyPr anchor="ctr" rtlCol="false" tIns="50800" lIns="50800" bIns="50800" rIns="50800"/>
            <a:lstStyle/>
            <a:p>
              <a:pPr algn="ctr">
                <a:lnSpc>
                  <a:spcPts val="1960"/>
                </a:lnSpc>
                <a:spcBef>
                  <a:spcPct val="0"/>
                </a:spcBef>
              </a:pPr>
            </a:p>
          </p:txBody>
        </p:sp>
      </p:grpSp>
      <p:grpSp>
        <p:nvGrpSpPr>
          <p:cNvPr name="Group 5" id="5"/>
          <p:cNvGrpSpPr/>
          <p:nvPr/>
        </p:nvGrpSpPr>
        <p:grpSpPr>
          <a:xfrm rot="0">
            <a:off x="-197647" y="10368307"/>
            <a:ext cx="7955294" cy="323693"/>
            <a:chOff x="0" y="0"/>
            <a:chExt cx="2850998" cy="116004"/>
          </a:xfrm>
        </p:grpSpPr>
        <p:sp>
          <p:nvSpPr>
            <p:cNvPr name="Freeform 6" id="6"/>
            <p:cNvSpPr/>
            <p:nvPr/>
          </p:nvSpPr>
          <p:spPr>
            <a:xfrm flipH="false" flipV="false" rot="0">
              <a:off x="0" y="0"/>
              <a:ext cx="2850998" cy="116004"/>
            </a:xfrm>
            <a:custGeom>
              <a:avLst/>
              <a:gdLst/>
              <a:ahLst/>
              <a:cxnLst/>
              <a:rect r="r" b="b" t="t" l="l"/>
              <a:pathLst>
                <a:path h="116004" w="2850998">
                  <a:moveTo>
                    <a:pt x="0" y="0"/>
                  </a:moveTo>
                  <a:lnTo>
                    <a:pt x="2850998" y="0"/>
                  </a:lnTo>
                  <a:lnTo>
                    <a:pt x="2850998" y="116004"/>
                  </a:lnTo>
                  <a:lnTo>
                    <a:pt x="0" y="116004"/>
                  </a:lnTo>
                  <a:close/>
                </a:path>
              </a:pathLst>
            </a:custGeom>
            <a:solidFill>
              <a:srgbClr val="FFFFFF">
                <a:alpha val="20784"/>
              </a:srgbClr>
            </a:solidFill>
          </p:spPr>
        </p:sp>
        <p:sp>
          <p:nvSpPr>
            <p:cNvPr name="TextBox 7" id="7"/>
            <p:cNvSpPr txBox="true"/>
            <p:nvPr/>
          </p:nvSpPr>
          <p:spPr>
            <a:xfrm>
              <a:off x="0" y="-28575"/>
              <a:ext cx="2850998" cy="144579"/>
            </a:xfrm>
            <a:prstGeom prst="rect">
              <a:avLst/>
            </a:prstGeom>
          </p:spPr>
          <p:txBody>
            <a:bodyPr anchor="ctr" rtlCol="false" tIns="50800" lIns="50800" bIns="50800" rIns="50800"/>
            <a:lstStyle/>
            <a:p>
              <a:pPr algn="ctr">
                <a:lnSpc>
                  <a:spcPts val="1960"/>
                </a:lnSpc>
                <a:spcBef>
                  <a:spcPct val="0"/>
                </a:spcBef>
              </a:pPr>
            </a:p>
          </p:txBody>
        </p:sp>
      </p:grpSp>
      <p:sp>
        <p:nvSpPr>
          <p:cNvPr name="Freeform 8" id="8"/>
          <p:cNvSpPr/>
          <p:nvPr/>
        </p:nvSpPr>
        <p:spPr>
          <a:xfrm flipH="false" flipV="false" rot="0">
            <a:off x="1459801" y="6155159"/>
            <a:ext cx="5915948" cy="3943965"/>
          </a:xfrm>
          <a:custGeom>
            <a:avLst/>
            <a:gdLst/>
            <a:ahLst/>
            <a:cxnLst/>
            <a:rect r="r" b="b" t="t" l="l"/>
            <a:pathLst>
              <a:path h="3943965" w="5915948">
                <a:moveTo>
                  <a:pt x="0" y="0"/>
                </a:moveTo>
                <a:lnTo>
                  <a:pt x="5915948" y="0"/>
                </a:lnTo>
                <a:lnTo>
                  <a:pt x="5915948" y="3943965"/>
                </a:lnTo>
                <a:lnTo>
                  <a:pt x="0" y="3943965"/>
                </a:lnTo>
                <a:lnTo>
                  <a:pt x="0" y="0"/>
                </a:lnTo>
                <a:close/>
              </a:path>
            </a:pathLst>
          </a:custGeom>
          <a:blipFill>
            <a:blip r:embed="rId2"/>
            <a:stretch>
              <a:fillRect l="0" t="0" r="0" b="0"/>
            </a:stretch>
          </a:blipFill>
        </p:spPr>
      </p:sp>
      <p:sp>
        <p:nvSpPr>
          <p:cNvPr name="Freeform 9" id="9"/>
          <p:cNvSpPr/>
          <p:nvPr/>
        </p:nvSpPr>
        <p:spPr>
          <a:xfrm flipH="false" flipV="false" rot="0">
            <a:off x="4677639" y="2675030"/>
            <a:ext cx="2045534" cy="3068302"/>
          </a:xfrm>
          <a:custGeom>
            <a:avLst/>
            <a:gdLst/>
            <a:ahLst/>
            <a:cxnLst/>
            <a:rect r="r" b="b" t="t" l="l"/>
            <a:pathLst>
              <a:path h="3068302" w="2045534">
                <a:moveTo>
                  <a:pt x="0" y="0"/>
                </a:moveTo>
                <a:lnTo>
                  <a:pt x="2045534" y="0"/>
                </a:lnTo>
                <a:lnTo>
                  <a:pt x="2045534" y="3068301"/>
                </a:lnTo>
                <a:lnTo>
                  <a:pt x="0" y="3068301"/>
                </a:lnTo>
                <a:lnTo>
                  <a:pt x="0" y="0"/>
                </a:lnTo>
                <a:close/>
              </a:path>
            </a:pathLst>
          </a:custGeom>
          <a:blipFill>
            <a:blip r:embed="rId3"/>
            <a:stretch>
              <a:fillRect l="0" t="0" r="0" b="0"/>
            </a:stretch>
          </a:blipFill>
        </p:spPr>
      </p:sp>
      <p:sp>
        <p:nvSpPr>
          <p:cNvPr name="TextBox 10" id="10"/>
          <p:cNvSpPr txBox="true"/>
          <p:nvPr/>
        </p:nvSpPr>
        <p:spPr>
          <a:xfrm rot="0">
            <a:off x="756000" y="359840"/>
            <a:ext cx="920831" cy="544670"/>
          </a:xfrm>
          <a:prstGeom prst="rect">
            <a:avLst/>
          </a:prstGeom>
        </p:spPr>
        <p:txBody>
          <a:bodyPr anchor="t" rtlCol="false" tIns="0" lIns="0" bIns="0" rIns="0">
            <a:spAutoFit/>
          </a:bodyPr>
          <a:lstStyle/>
          <a:p>
            <a:pPr algn="l">
              <a:lnSpc>
                <a:spcPts val="4877"/>
              </a:lnSpc>
            </a:pPr>
            <a:r>
              <a:rPr lang="en-US" sz="1950" spc="19">
                <a:solidFill>
                  <a:srgbClr val="FFFFFF"/>
                </a:solidFill>
                <a:latin typeface="Darker Grotesque"/>
                <a:ea typeface="Darker Grotesque"/>
                <a:cs typeface="Darker Grotesque"/>
                <a:sym typeface="Darker Grotesque"/>
              </a:rPr>
              <a:t>Borcelle</a:t>
            </a:r>
          </a:p>
        </p:txBody>
      </p:sp>
      <p:sp>
        <p:nvSpPr>
          <p:cNvPr name="TextBox 11" id="11"/>
          <p:cNvSpPr txBox="true"/>
          <p:nvPr/>
        </p:nvSpPr>
        <p:spPr>
          <a:xfrm rot="0">
            <a:off x="5883169" y="359840"/>
            <a:ext cx="920831" cy="544670"/>
          </a:xfrm>
          <a:prstGeom prst="rect">
            <a:avLst/>
          </a:prstGeom>
        </p:spPr>
        <p:txBody>
          <a:bodyPr anchor="t" rtlCol="false" tIns="0" lIns="0" bIns="0" rIns="0">
            <a:spAutoFit/>
          </a:bodyPr>
          <a:lstStyle/>
          <a:p>
            <a:pPr algn="r">
              <a:lnSpc>
                <a:spcPts val="4877"/>
              </a:lnSpc>
            </a:pPr>
            <a:r>
              <a:rPr lang="en-US" sz="1950" spc="19">
                <a:solidFill>
                  <a:srgbClr val="FFFFFF"/>
                </a:solidFill>
                <a:latin typeface="Darker Grotesque"/>
                <a:ea typeface="Darker Grotesque"/>
                <a:cs typeface="Darker Grotesque"/>
                <a:sym typeface="Darker Grotesque"/>
              </a:rPr>
              <a:t>page 05</a:t>
            </a:r>
          </a:p>
        </p:txBody>
      </p:sp>
      <p:sp>
        <p:nvSpPr>
          <p:cNvPr name="TextBox 12" id="12"/>
          <p:cNvSpPr txBox="true"/>
          <p:nvPr/>
        </p:nvSpPr>
        <p:spPr>
          <a:xfrm rot="0">
            <a:off x="2252923" y="759359"/>
            <a:ext cx="3179235" cy="1503843"/>
          </a:xfrm>
          <a:prstGeom prst="rect">
            <a:avLst/>
          </a:prstGeom>
        </p:spPr>
        <p:txBody>
          <a:bodyPr anchor="t" rtlCol="false" tIns="0" lIns="0" bIns="0" rIns="0">
            <a:spAutoFit/>
          </a:bodyPr>
          <a:lstStyle/>
          <a:p>
            <a:pPr algn="ctr">
              <a:lnSpc>
                <a:spcPts val="5666"/>
              </a:lnSpc>
            </a:pPr>
            <a:r>
              <a:rPr lang="en-US" sz="5965" spc="71">
                <a:solidFill>
                  <a:srgbClr val="FFFFFF"/>
                </a:solidFill>
                <a:latin typeface="Sugo Display"/>
                <a:ea typeface="Sugo Display"/>
                <a:cs typeface="Sugo Display"/>
                <a:sym typeface="Sugo Display"/>
              </a:rPr>
              <a:t>AWARDS &amp; RECOGNITION</a:t>
            </a:r>
          </a:p>
        </p:txBody>
      </p:sp>
      <p:sp>
        <p:nvSpPr>
          <p:cNvPr name="TextBox 13" id="13"/>
          <p:cNvSpPr txBox="true"/>
          <p:nvPr/>
        </p:nvSpPr>
        <p:spPr>
          <a:xfrm rot="0">
            <a:off x="587274" y="2539211"/>
            <a:ext cx="2826378" cy="434149"/>
          </a:xfrm>
          <a:prstGeom prst="rect">
            <a:avLst/>
          </a:prstGeom>
        </p:spPr>
        <p:txBody>
          <a:bodyPr anchor="t" rtlCol="false" tIns="0" lIns="0" bIns="0" rIns="0">
            <a:spAutoFit/>
          </a:bodyPr>
          <a:lstStyle/>
          <a:p>
            <a:pPr algn="l" marL="0" indent="0" lvl="0">
              <a:lnSpc>
                <a:spcPts val="1696"/>
              </a:lnSpc>
              <a:spcBef>
                <a:spcPct val="0"/>
              </a:spcBef>
            </a:pPr>
            <a:r>
              <a:rPr lang="en-US" sz="1449" spc="101">
                <a:solidFill>
                  <a:srgbClr val="E4E0AF"/>
                </a:solidFill>
                <a:latin typeface="Maharlika"/>
                <a:ea typeface="Maharlika"/>
                <a:cs typeface="Maharlika"/>
                <a:sym typeface="Maharlika"/>
              </a:rPr>
              <a:t>Independent Author Awards 2026</a:t>
            </a:r>
          </a:p>
        </p:txBody>
      </p:sp>
      <p:sp>
        <p:nvSpPr>
          <p:cNvPr name="TextBox 14" id="14"/>
          <p:cNvSpPr txBox="true"/>
          <p:nvPr/>
        </p:nvSpPr>
        <p:spPr>
          <a:xfrm rot="0">
            <a:off x="245684" y="3123923"/>
            <a:ext cx="3731963" cy="2935986"/>
          </a:xfrm>
          <a:prstGeom prst="rect">
            <a:avLst/>
          </a:prstGeom>
        </p:spPr>
        <p:txBody>
          <a:bodyPr anchor="t" rtlCol="false" tIns="0" lIns="0" bIns="0" rIns="0">
            <a:spAutoFit/>
          </a:bodyPr>
          <a:lstStyle/>
          <a:p>
            <a:pPr algn="just">
              <a:lnSpc>
                <a:spcPts val="1691"/>
              </a:lnSpc>
            </a:pPr>
            <a:r>
              <a:rPr lang="en-US" sz="1800">
                <a:solidFill>
                  <a:srgbClr val="FFFFFF"/>
                </a:solidFill>
                <a:latin typeface="Darker Grotesque"/>
                <a:ea typeface="Darker Grotesque"/>
                <a:cs typeface="Darker Grotesque"/>
                <a:sym typeface="Darker Grotesque"/>
              </a:rPr>
              <a:t>International Finalist</a:t>
            </a:r>
          </a:p>
          <a:p>
            <a:pPr algn="just">
              <a:lnSpc>
                <a:spcPts val="1691"/>
              </a:lnSpc>
            </a:pPr>
            <a:r>
              <a:rPr lang="en-US" sz="1800">
                <a:solidFill>
                  <a:srgbClr val="FFFFFF"/>
                </a:solidFill>
                <a:latin typeface="Darker Grotesque"/>
                <a:ea typeface="Darker Grotesque"/>
                <a:cs typeface="Darker Grotesque"/>
                <a:sym typeface="Darker Grotesque"/>
              </a:rPr>
              <a:t>EDEN PROTOCOL has been selected as a Finalist in the 2026 Independent Author Awards, organized by Literary Global, in the following categories:</a:t>
            </a:r>
          </a:p>
          <a:p>
            <a:pPr algn="just" marL="388620" indent="-194310" lvl="1">
              <a:lnSpc>
                <a:spcPts val="1691"/>
              </a:lnSpc>
              <a:buFont typeface="Arial"/>
              <a:buChar char="•"/>
            </a:pPr>
            <a:r>
              <a:rPr lang="en-US" sz="1800">
                <a:solidFill>
                  <a:srgbClr val="FFFFFF"/>
                </a:solidFill>
                <a:latin typeface="Darker Grotesque"/>
                <a:ea typeface="Darker Grotesque"/>
                <a:cs typeface="Darker Grotesque"/>
                <a:sym typeface="Darker Grotesque"/>
              </a:rPr>
              <a:t>Science Fiction</a:t>
            </a:r>
          </a:p>
          <a:p>
            <a:pPr algn="just" marL="388620" indent="-194310" lvl="1">
              <a:lnSpc>
                <a:spcPts val="1691"/>
              </a:lnSpc>
              <a:buFont typeface="Arial"/>
              <a:buChar char="•"/>
            </a:pPr>
            <a:r>
              <a:rPr lang="en-US" sz="1800">
                <a:solidFill>
                  <a:srgbClr val="FFFFFF"/>
                </a:solidFill>
                <a:latin typeface="Darker Grotesque"/>
                <a:ea typeface="Darker Grotesque"/>
                <a:cs typeface="Darker Grotesque"/>
                <a:sym typeface="Darker Grotesque"/>
              </a:rPr>
              <a:t>Thriller</a:t>
            </a:r>
          </a:p>
          <a:p>
            <a:pPr algn="just" marL="388620" indent="-194310" lvl="1">
              <a:lnSpc>
                <a:spcPts val="1691"/>
              </a:lnSpc>
              <a:buFont typeface="Arial"/>
              <a:buChar char="•"/>
            </a:pPr>
            <a:r>
              <a:rPr lang="en-US" sz="1800">
                <a:solidFill>
                  <a:srgbClr val="FFFFFF"/>
                </a:solidFill>
                <a:latin typeface="Darker Grotesque"/>
                <a:ea typeface="Darker Grotesque"/>
                <a:cs typeface="Darker Grotesque"/>
                <a:sym typeface="Darker Grotesque"/>
              </a:rPr>
              <a:t>Visionary Fiction</a:t>
            </a:r>
          </a:p>
          <a:p>
            <a:pPr algn="just">
              <a:lnSpc>
                <a:spcPts val="1691"/>
              </a:lnSpc>
            </a:pPr>
            <a:r>
              <a:rPr lang="en-US" sz="1800">
                <a:solidFill>
                  <a:srgbClr val="FFFFFF"/>
                </a:solidFill>
                <a:latin typeface="Darker Grotesque"/>
                <a:ea typeface="Darker Grotesque"/>
                <a:cs typeface="Darker Grotesque"/>
                <a:sym typeface="Darker Grotesque"/>
              </a:rPr>
              <a:t>The recognition highlights the novel's originality, cross-genre storytelling, and its exploration of science, philosophy, and human consciousness.</a:t>
            </a:r>
          </a:p>
          <a:p>
            <a:pPr algn="just">
              <a:lnSpc>
                <a:spcPts val="1691"/>
              </a:lnSpc>
            </a:pPr>
            <a:r>
              <a:rPr lang="en-US" sz="1800">
                <a:solidFill>
                  <a:srgbClr val="FFFFFF"/>
                </a:solidFill>
                <a:latin typeface="Darker Grotesque"/>
                <a:ea typeface="Darker Grotesque"/>
                <a:cs typeface="Darker Grotesque"/>
                <a:sym typeface="Darker Grotesque"/>
              </a:rPr>
              <a:t>Organizer: Literary Global</a:t>
            </a:r>
          </a:p>
          <a:p>
            <a:pPr algn="just">
              <a:lnSpc>
                <a:spcPts val="1691"/>
              </a:lnSpc>
            </a:pP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00000">
                <a:alpha val="100000"/>
              </a:srgbClr>
            </a:gs>
            <a:gs pos="100000">
              <a:srgbClr val="C89116">
                <a:alpha val="100000"/>
              </a:srgbClr>
            </a:gs>
          </a:gsLst>
          <a:lin ang="0"/>
        </a:gradFill>
      </p:bgPr>
    </p:bg>
    <p:spTree>
      <p:nvGrpSpPr>
        <p:cNvPr id="1" name=""/>
        <p:cNvGrpSpPr/>
        <p:nvPr/>
      </p:nvGrpSpPr>
      <p:grpSpPr>
        <a:xfrm>
          <a:off x="0" y="0"/>
          <a:ext cx="0" cy="0"/>
          <a:chOff x="0" y="0"/>
          <a:chExt cx="0" cy="0"/>
        </a:xfrm>
      </p:grpSpPr>
      <p:grpSp>
        <p:nvGrpSpPr>
          <p:cNvPr name="Group 2" id="2"/>
          <p:cNvGrpSpPr/>
          <p:nvPr/>
        </p:nvGrpSpPr>
        <p:grpSpPr>
          <a:xfrm rot="0">
            <a:off x="0" y="0"/>
            <a:ext cx="7955294" cy="323693"/>
            <a:chOff x="0" y="0"/>
            <a:chExt cx="2850998" cy="116004"/>
          </a:xfrm>
        </p:grpSpPr>
        <p:sp>
          <p:nvSpPr>
            <p:cNvPr name="Freeform 3" id="3"/>
            <p:cNvSpPr/>
            <p:nvPr/>
          </p:nvSpPr>
          <p:spPr>
            <a:xfrm flipH="false" flipV="false" rot="0">
              <a:off x="0" y="0"/>
              <a:ext cx="2850998" cy="116004"/>
            </a:xfrm>
            <a:custGeom>
              <a:avLst/>
              <a:gdLst/>
              <a:ahLst/>
              <a:cxnLst/>
              <a:rect r="r" b="b" t="t" l="l"/>
              <a:pathLst>
                <a:path h="116004" w="2850998">
                  <a:moveTo>
                    <a:pt x="0" y="0"/>
                  </a:moveTo>
                  <a:lnTo>
                    <a:pt x="2850998" y="0"/>
                  </a:lnTo>
                  <a:lnTo>
                    <a:pt x="2850998" y="116004"/>
                  </a:lnTo>
                  <a:lnTo>
                    <a:pt x="0" y="116004"/>
                  </a:lnTo>
                  <a:close/>
                </a:path>
              </a:pathLst>
            </a:custGeom>
            <a:solidFill>
              <a:srgbClr val="FFFFFF">
                <a:alpha val="20784"/>
              </a:srgbClr>
            </a:solidFill>
          </p:spPr>
        </p:sp>
        <p:sp>
          <p:nvSpPr>
            <p:cNvPr name="TextBox 4" id="4"/>
            <p:cNvSpPr txBox="true"/>
            <p:nvPr/>
          </p:nvSpPr>
          <p:spPr>
            <a:xfrm>
              <a:off x="0" y="-28575"/>
              <a:ext cx="2850998" cy="144579"/>
            </a:xfrm>
            <a:prstGeom prst="rect">
              <a:avLst/>
            </a:prstGeom>
          </p:spPr>
          <p:txBody>
            <a:bodyPr anchor="ctr" rtlCol="false" tIns="50800" lIns="50800" bIns="50800" rIns="50800"/>
            <a:lstStyle/>
            <a:p>
              <a:pPr algn="ctr">
                <a:lnSpc>
                  <a:spcPts val="1960"/>
                </a:lnSpc>
                <a:spcBef>
                  <a:spcPct val="0"/>
                </a:spcBef>
              </a:pPr>
            </a:p>
          </p:txBody>
        </p:sp>
      </p:grpSp>
      <p:grpSp>
        <p:nvGrpSpPr>
          <p:cNvPr name="Group 5" id="5"/>
          <p:cNvGrpSpPr/>
          <p:nvPr/>
        </p:nvGrpSpPr>
        <p:grpSpPr>
          <a:xfrm rot="0">
            <a:off x="-197647" y="10368307"/>
            <a:ext cx="7955294" cy="323693"/>
            <a:chOff x="0" y="0"/>
            <a:chExt cx="2850998" cy="116004"/>
          </a:xfrm>
        </p:grpSpPr>
        <p:sp>
          <p:nvSpPr>
            <p:cNvPr name="Freeform 6" id="6"/>
            <p:cNvSpPr/>
            <p:nvPr/>
          </p:nvSpPr>
          <p:spPr>
            <a:xfrm flipH="false" flipV="false" rot="0">
              <a:off x="0" y="0"/>
              <a:ext cx="2850998" cy="116004"/>
            </a:xfrm>
            <a:custGeom>
              <a:avLst/>
              <a:gdLst/>
              <a:ahLst/>
              <a:cxnLst/>
              <a:rect r="r" b="b" t="t" l="l"/>
              <a:pathLst>
                <a:path h="116004" w="2850998">
                  <a:moveTo>
                    <a:pt x="0" y="0"/>
                  </a:moveTo>
                  <a:lnTo>
                    <a:pt x="2850998" y="0"/>
                  </a:lnTo>
                  <a:lnTo>
                    <a:pt x="2850998" y="116004"/>
                  </a:lnTo>
                  <a:lnTo>
                    <a:pt x="0" y="116004"/>
                  </a:lnTo>
                  <a:close/>
                </a:path>
              </a:pathLst>
            </a:custGeom>
            <a:solidFill>
              <a:srgbClr val="FFFFFF">
                <a:alpha val="20784"/>
              </a:srgbClr>
            </a:solidFill>
          </p:spPr>
        </p:sp>
        <p:sp>
          <p:nvSpPr>
            <p:cNvPr name="TextBox 7" id="7"/>
            <p:cNvSpPr txBox="true"/>
            <p:nvPr/>
          </p:nvSpPr>
          <p:spPr>
            <a:xfrm>
              <a:off x="0" y="-28575"/>
              <a:ext cx="2850998" cy="144579"/>
            </a:xfrm>
            <a:prstGeom prst="rect">
              <a:avLst/>
            </a:prstGeom>
          </p:spPr>
          <p:txBody>
            <a:bodyPr anchor="ctr" rtlCol="false" tIns="50800" lIns="50800" bIns="50800" rIns="50800"/>
            <a:lstStyle/>
            <a:p>
              <a:pPr algn="ctr">
                <a:lnSpc>
                  <a:spcPts val="1960"/>
                </a:lnSpc>
                <a:spcBef>
                  <a:spcPct val="0"/>
                </a:spcBef>
              </a:pPr>
            </a:p>
          </p:txBody>
        </p:sp>
      </p:grpSp>
      <p:sp>
        <p:nvSpPr>
          <p:cNvPr name="Freeform 8" id="8"/>
          <p:cNvSpPr/>
          <p:nvPr/>
        </p:nvSpPr>
        <p:spPr>
          <a:xfrm flipH="false" flipV="false" rot="0">
            <a:off x="3899244" y="456519"/>
            <a:ext cx="1697245" cy="2552098"/>
          </a:xfrm>
          <a:custGeom>
            <a:avLst/>
            <a:gdLst/>
            <a:ahLst/>
            <a:cxnLst/>
            <a:rect r="r" b="b" t="t" l="l"/>
            <a:pathLst>
              <a:path h="2552098" w="1697245">
                <a:moveTo>
                  <a:pt x="0" y="0"/>
                </a:moveTo>
                <a:lnTo>
                  <a:pt x="1697245" y="0"/>
                </a:lnTo>
                <a:lnTo>
                  <a:pt x="1697245" y="2552099"/>
                </a:lnTo>
                <a:lnTo>
                  <a:pt x="0" y="2552099"/>
                </a:lnTo>
                <a:lnTo>
                  <a:pt x="0" y="0"/>
                </a:lnTo>
                <a:close/>
              </a:path>
            </a:pathLst>
          </a:custGeom>
          <a:blipFill>
            <a:blip r:embed="rId2"/>
            <a:stretch>
              <a:fillRect l="0" t="0" r="0" b="0"/>
            </a:stretch>
          </a:blipFill>
        </p:spPr>
      </p:sp>
      <p:sp>
        <p:nvSpPr>
          <p:cNvPr name="TextBox 9" id="9"/>
          <p:cNvSpPr txBox="true"/>
          <p:nvPr/>
        </p:nvSpPr>
        <p:spPr>
          <a:xfrm rot="0">
            <a:off x="756000" y="430524"/>
            <a:ext cx="920831" cy="544670"/>
          </a:xfrm>
          <a:prstGeom prst="rect">
            <a:avLst/>
          </a:prstGeom>
        </p:spPr>
        <p:txBody>
          <a:bodyPr anchor="t" rtlCol="false" tIns="0" lIns="0" bIns="0" rIns="0">
            <a:spAutoFit/>
          </a:bodyPr>
          <a:lstStyle/>
          <a:p>
            <a:pPr algn="l">
              <a:lnSpc>
                <a:spcPts val="4877"/>
              </a:lnSpc>
            </a:pPr>
            <a:r>
              <a:rPr lang="en-US" sz="1950" spc="19">
                <a:solidFill>
                  <a:srgbClr val="FFFFFF"/>
                </a:solidFill>
                <a:latin typeface="Darker Grotesque"/>
                <a:ea typeface="Darker Grotesque"/>
                <a:cs typeface="Darker Grotesque"/>
                <a:sym typeface="Darker Grotesque"/>
              </a:rPr>
              <a:t>Borcelle</a:t>
            </a:r>
          </a:p>
        </p:txBody>
      </p:sp>
      <p:sp>
        <p:nvSpPr>
          <p:cNvPr name="TextBox 10" id="10"/>
          <p:cNvSpPr txBox="true"/>
          <p:nvPr/>
        </p:nvSpPr>
        <p:spPr>
          <a:xfrm rot="0">
            <a:off x="5883169" y="430524"/>
            <a:ext cx="920831" cy="544670"/>
          </a:xfrm>
          <a:prstGeom prst="rect">
            <a:avLst/>
          </a:prstGeom>
        </p:spPr>
        <p:txBody>
          <a:bodyPr anchor="t" rtlCol="false" tIns="0" lIns="0" bIns="0" rIns="0">
            <a:spAutoFit/>
          </a:bodyPr>
          <a:lstStyle/>
          <a:p>
            <a:pPr algn="r">
              <a:lnSpc>
                <a:spcPts val="4877"/>
              </a:lnSpc>
            </a:pPr>
            <a:r>
              <a:rPr lang="en-US" sz="1950" spc="19">
                <a:solidFill>
                  <a:srgbClr val="FFFFFF"/>
                </a:solidFill>
                <a:latin typeface="Darker Grotesque"/>
                <a:ea typeface="Darker Grotesque"/>
                <a:cs typeface="Darker Grotesque"/>
                <a:sym typeface="Darker Grotesque"/>
              </a:rPr>
              <a:t>page 06</a:t>
            </a:r>
          </a:p>
        </p:txBody>
      </p:sp>
      <p:sp>
        <p:nvSpPr>
          <p:cNvPr name="TextBox 11" id="11"/>
          <p:cNvSpPr txBox="true"/>
          <p:nvPr/>
        </p:nvSpPr>
        <p:spPr>
          <a:xfrm rot="0">
            <a:off x="550034" y="1366434"/>
            <a:ext cx="5139158" cy="1570518"/>
          </a:xfrm>
          <a:prstGeom prst="rect">
            <a:avLst/>
          </a:prstGeom>
        </p:spPr>
        <p:txBody>
          <a:bodyPr anchor="t" rtlCol="false" tIns="0" lIns="0" bIns="0" rIns="0">
            <a:spAutoFit/>
          </a:bodyPr>
          <a:lstStyle/>
          <a:p>
            <a:pPr algn="l">
              <a:lnSpc>
                <a:spcPts val="5951"/>
              </a:lnSpc>
            </a:pPr>
            <a:r>
              <a:rPr lang="en-US" sz="6265" spc="75">
                <a:solidFill>
                  <a:srgbClr val="FFFFFF"/>
                </a:solidFill>
                <a:latin typeface="Sugo Display"/>
                <a:ea typeface="Sugo Display"/>
                <a:cs typeface="Sugo Display"/>
                <a:sym typeface="Sugo Display"/>
              </a:rPr>
              <a:t>PUBLISHING CATALOGUE</a:t>
            </a:r>
          </a:p>
        </p:txBody>
      </p:sp>
      <p:sp>
        <p:nvSpPr>
          <p:cNvPr name="TextBox 12" id="12"/>
          <p:cNvSpPr txBox="true"/>
          <p:nvPr/>
        </p:nvSpPr>
        <p:spPr>
          <a:xfrm rot="0">
            <a:off x="1948436" y="3112869"/>
            <a:ext cx="5321102" cy="749495"/>
          </a:xfrm>
          <a:prstGeom prst="rect">
            <a:avLst/>
          </a:prstGeom>
        </p:spPr>
        <p:txBody>
          <a:bodyPr anchor="t" rtlCol="false" tIns="0" lIns="0" bIns="0" rIns="0">
            <a:spAutoFit/>
          </a:bodyPr>
          <a:lstStyle/>
          <a:p>
            <a:pPr algn="r">
              <a:lnSpc>
                <a:spcPts val="2243"/>
              </a:lnSpc>
            </a:pPr>
            <a:r>
              <a:rPr lang="en-US" sz="1917" spc="134">
                <a:solidFill>
                  <a:srgbClr val="E4E0AF"/>
                </a:solidFill>
                <a:latin typeface="Maharlika"/>
                <a:ea typeface="Maharlika"/>
                <a:cs typeface="Maharlika"/>
                <a:sym typeface="Maharlika"/>
              </a:rPr>
              <a:t>EDEN PROTOCOL</a:t>
            </a:r>
          </a:p>
          <a:p>
            <a:pPr algn="r">
              <a:lnSpc>
                <a:spcPts val="1775"/>
              </a:lnSpc>
            </a:pPr>
            <a:r>
              <a:rPr lang="en-US" sz="1517" spc="106">
                <a:solidFill>
                  <a:srgbClr val="E4E0AF"/>
                </a:solidFill>
                <a:latin typeface="Maharlika"/>
                <a:ea typeface="Maharlika"/>
                <a:cs typeface="Maharlika"/>
                <a:sym typeface="Maharlika"/>
              </a:rPr>
              <a:t>Book One of the Metaphysical Fiction Series</a:t>
            </a:r>
          </a:p>
          <a:p>
            <a:pPr algn="r" marL="0" indent="0" lvl="0">
              <a:lnSpc>
                <a:spcPts val="1775"/>
              </a:lnSpc>
              <a:spcBef>
                <a:spcPct val="0"/>
              </a:spcBef>
            </a:pPr>
            <a:r>
              <a:rPr lang="en-US" sz="1517" spc="106">
                <a:solidFill>
                  <a:srgbClr val="E4E0AF"/>
                </a:solidFill>
                <a:latin typeface="Maharlika"/>
                <a:ea typeface="Maharlika"/>
                <a:cs typeface="Maharlika"/>
                <a:sym typeface="Maharlika"/>
              </a:rPr>
              <a:t>Science Fiction • Thriller • Visionary Fiction</a:t>
            </a:r>
          </a:p>
        </p:txBody>
      </p:sp>
      <p:sp>
        <p:nvSpPr>
          <p:cNvPr name="TextBox 13" id="13"/>
          <p:cNvSpPr txBox="true"/>
          <p:nvPr/>
        </p:nvSpPr>
        <p:spPr>
          <a:xfrm rot="0">
            <a:off x="463311" y="3741295"/>
            <a:ext cx="6734518" cy="6310757"/>
          </a:xfrm>
          <a:prstGeom prst="rect">
            <a:avLst/>
          </a:prstGeom>
        </p:spPr>
        <p:txBody>
          <a:bodyPr anchor="t" rtlCol="false" tIns="0" lIns="0" bIns="0" rIns="0">
            <a:spAutoFit/>
          </a:bodyPr>
          <a:lstStyle/>
          <a:p>
            <a:pPr algn="just">
              <a:lnSpc>
                <a:spcPts val="1504"/>
              </a:lnSpc>
            </a:pPr>
            <a:r>
              <a:rPr lang="en-US" sz="1600">
                <a:solidFill>
                  <a:srgbClr val="FFFFFF"/>
                </a:solidFill>
                <a:latin typeface="Darker Grotesque"/>
                <a:ea typeface="Darker Grotesque"/>
                <a:cs typeface="Darker Grotesque"/>
                <a:sym typeface="Darker Grotesque"/>
              </a:rPr>
              <a:t>EDEN PROTOCOL</a:t>
            </a:r>
          </a:p>
          <a:p>
            <a:pPr algn="just">
              <a:lnSpc>
                <a:spcPts val="1504"/>
              </a:lnSpc>
            </a:pPr>
            <a:r>
              <a:rPr lang="en-US" sz="1600">
                <a:solidFill>
                  <a:srgbClr val="FFFFFF"/>
                </a:solidFill>
                <a:latin typeface="Darker Grotesque"/>
                <a:ea typeface="Darker Grotesque"/>
                <a:cs typeface="Darker Grotesque"/>
                <a:sym typeface="Darker Grotesque"/>
              </a:rPr>
              <a:t>Book One of the Metaphysical Fiction Series</a:t>
            </a:r>
          </a:p>
          <a:p>
            <a:pPr algn="just">
              <a:lnSpc>
                <a:spcPts val="1504"/>
              </a:lnSpc>
            </a:pPr>
            <a:r>
              <a:rPr lang="en-US" sz="1600">
                <a:solidFill>
                  <a:srgbClr val="FFFFFF"/>
                </a:solidFill>
                <a:latin typeface="Darker Grotesque"/>
                <a:ea typeface="Darker Grotesque"/>
                <a:cs typeface="Darker Grotesque"/>
                <a:sym typeface="Darker Grotesque"/>
              </a:rPr>
              <a:t>Science Fiction • Thriller • Visionary Fiction</a:t>
            </a:r>
          </a:p>
          <a:p>
            <a:pPr algn="just">
              <a:lnSpc>
                <a:spcPts val="1504"/>
              </a:lnSpc>
            </a:pPr>
            <a:r>
              <a:rPr lang="en-US" sz="1600">
                <a:solidFill>
                  <a:srgbClr val="FFFFFF"/>
                </a:solidFill>
                <a:latin typeface="Darker Grotesque"/>
                <a:ea typeface="Darker Grotesque"/>
                <a:cs typeface="Darker Grotesque"/>
                <a:sym typeface="Darker Grotesque"/>
              </a:rPr>
              <a:t>Overview</a:t>
            </a:r>
          </a:p>
          <a:p>
            <a:pPr algn="just">
              <a:lnSpc>
                <a:spcPts val="1504"/>
              </a:lnSpc>
            </a:pPr>
            <a:r>
              <a:rPr lang="en-US" sz="1600">
                <a:solidFill>
                  <a:srgbClr val="FFFFFF"/>
                </a:solidFill>
                <a:latin typeface="Darker Grotesque"/>
                <a:ea typeface="Darker Grotesque"/>
                <a:cs typeface="Darker Grotesque"/>
                <a:sym typeface="Darker Grotesque"/>
              </a:rPr>
              <a:t>What if the end of the world was not a catastrophe—but a programmed reset?</a:t>
            </a:r>
          </a:p>
          <a:p>
            <a:pPr algn="just">
              <a:lnSpc>
                <a:spcPts val="1504"/>
              </a:lnSpc>
            </a:pPr>
            <a:r>
              <a:rPr lang="en-US" sz="1600">
                <a:solidFill>
                  <a:srgbClr val="FFFFFF"/>
                </a:solidFill>
                <a:latin typeface="Darker Grotesque"/>
                <a:ea typeface="Darker Grotesque"/>
                <a:cs typeface="Darker Grotesque"/>
                <a:sym typeface="Darker Grotesque"/>
              </a:rPr>
              <a:t>When brilliant historian and philosopher Melina discovers that reality itself is beginning to collapse, she becomes the only person capable of preventing humanity's extinction. Hunted by a secret organization that manipulates governments, history, and the very fabric of existence, she is forced into an impossible choice: sacrifice seven years of her own life—or allow civilization to disappear forever.</a:t>
            </a:r>
          </a:p>
          <a:p>
            <a:pPr algn="just">
              <a:lnSpc>
                <a:spcPts val="1504"/>
              </a:lnSpc>
            </a:pPr>
            <a:r>
              <a:rPr lang="en-US" sz="1600">
                <a:solidFill>
                  <a:srgbClr val="FFFFFF"/>
                </a:solidFill>
                <a:latin typeface="Darker Grotesque"/>
                <a:ea typeface="Darker Grotesque"/>
                <a:cs typeface="Darker Grotesque"/>
                <a:sym typeface="Darker Grotesque"/>
              </a:rPr>
              <a:t>Standing opposite her is Nathaniel—a man of extraordinary intelligence, immense power, and terrifying vision. To some, he is humanity's greatest enemy. To others, its last hope. Bound by a mysterious pact that transcends time, love, and destiny, Melina and Nathaniel are drawn into a conflict where every decision reshapes reality itself.</a:t>
            </a:r>
          </a:p>
          <a:p>
            <a:pPr algn="just">
              <a:lnSpc>
                <a:spcPts val="1504"/>
              </a:lnSpc>
            </a:pPr>
            <a:r>
              <a:rPr lang="en-US" sz="1600">
                <a:solidFill>
                  <a:srgbClr val="FFFFFF"/>
                </a:solidFill>
                <a:latin typeface="Darker Grotesque"/>
                <a:ea typeface="Darker Grotesque"/>
                <a:cs typeface="Darker Grotesque"/>
                <a:sym typeface="Darker Grotesque"/>
              </a:rPr>
              <a:t>Blending speculative science, quantum theory, ancient civilizations, sacred geometry, artificial intelligence, philosophy, and metaphysical symbolism, EDEN PROTOCOL is a high-concept thriller that challenges conventional perceptions of history, consciousness, free will, and the future of humanity.</a:t>
            </a:r>
          </a:p>
          <a:p>
            <a:pPr algn="just">
              <a:lnSpc>
                <a:spcPts val="1504"/>
              </a:lnSpc>
            </a:pPr>
            <a:r>
              <a:rPr lang="en-US" sz="1600">
                <a:solidFill>
                  <a:srgbClr val="FFFFFF"/>
                </a:solidFill>
                <a:latin typeface="Darker Grotesque"/>
                <a:ea typeface="Darker Grotesque"/>
                <a:cs typeface="Darker Grotesque"/>
                <a:sym typeface="Darker Grotesque"/>
              </a:rPr>
              <a:t>Epic in scope yet deeply intimate, the novel combines relentless suspense with profound philosophical questions, creating a story that resonates long after the final page.</a:t>
            </a:r>
          </a:p>
          <a:p>
            <a:pPr algn="just">
              <a:lnSpc>
                <a:spcPts val="1504"/>
              </a:lnSpc>
            </a:pPr>
            <a:r>
              <a:rPr lang="en-US" sz="1600">
                <a:solidFill>
                  <a:srgbClr val="FFFFFF"/>
                </a:solidFill>
                <a:latin typeface="Darker Grotesque"/>
                <a:ea typeface="Darker Grotesque"/>
                <a:cs typeface="Darker Grotesque"/>
                <a:sym typeface="Darker Grotesque"/>
              </a:rPr>
              <a:t>Already translated into 41 languages and recognized as an International Literary Award Finalist in Science Fiction, Thriller, and Visionary Fiction, EDEN PROTOCOL represents the beginning of an ambitious six-book series with exceptional international publishing potential.</a:t>
            </a:r>
          </a:p>
          <a:p>
            <a:pPr algn="just">
              <a:lnSpc>
                <a:spcPts val="1504"/>
              </a:lnSpc>
            </a:pPr>
            <a:r>
              <a:rPr lang="en-US" sz="1600">
                <a:solidFill>
                  <a:srgbClr val="FFFFFF"/>
                </a:solidFill>
                <a:latin typeface="Darker Grotesque"/>
                <a:ea typeface="Darker Grotesque"/>
                <a:cs typeface="Darker Grotesque"/>
                <a:sym typeface="Darker Grotesque"/>
              </a:rPr>
              <a:t>Why Publishers Choose This Title</a:t>
            </a:r>
          </a:p>
          <a:p>
            <a:pPr algn="just" marL="345441" indent="-172721" lvl="1">
              <a:lnSpc>
                <a:spcPts val="1504"/>
              </a:lnSpc>
              <a:buFont typeface="Arial"/>
              <a:buChar char="•"/>
            </a:pPr>
            <a:r>
              <a:rPr lang="en-US" sz="1600">
                <a:solidFill>
                  <a:srgbClr val="FFFFFF"/>
                </a:solidFill>
                <a:latin typeface="Darker Grotesque"/>
                <a:ea typeface="Darker Grotesque"/>
                <a:cs typeface="Darker Grotesque"/>
                <a:sym typeface="Darker Grotesque"/>
              </a:rPr>
              <a:t>International Literary Award Finalist</a:t>
            </a:r>
          </a:p>
          <a:p>
            <a:pPr algn="just" marL="345441" indent="-172721" lvl="1">
              <a:lnSpc>
                <a:spcPts val="1504"/>
              </a:lnSpc>
              <a:buFont typeface="Arial"/>
              <a:buChar char="•"/>
            </a:pPr>
            <a:r>
              <a:rPr lang="en-US" sz="1600">
                <a:solidFill>
                  <a:srgbClr val="FFFFFF"/>
                </a:solidFill>
                <a:latin typeface="Darker Grotesque"/>
                <a:ea typeface="Darker Grotesque"/>
                <a:cs typeface="Darker Grotesque"/>
                <a:sym typeface="Darker Grotesque"/>
              </a:rPr>
              <a:t>Available in 41 languages</a:t>
            </a:r>
          </a:p>
          <a:p>
            <a:pPr algn="just" marL="345441" indent="-172721" lvl="1">
              <a:lnSpc>
                <a:spcPts val="1504"/>
              </a:lnSpc>
              <a:buFont typeface="Arial"/>
              <a:buChar char="•"/>
            </a:pPr>
            <a:r>
              <a:rPr lang="en-US" sz="1600">
                <a:solidFill>
                  <a:srgbClr val="FFFFFF"/>
                </a:solidFill>
                <a:latin typeface="Darker Grotesque"/>
                <a:ea typeface="Darker Grotesque"/>
                <a:cs typeface="Darker Grotesque"/>
                <a:sym typeface="Darker Grotesque"/>
              </a:rPr>
              <a:t>First novel in a completed six-book series</a:t>
            </a:r>
          </a:p>
          <a:p>
            <a:pPr algn="just" marL="345441" indent="-172721" lvl="1">
              <a:lnSpc>
                <a:spcPts val="1504"/>
              </a:lnSpc>
              <a:buFont typeface="Arial"/>
              <a:buChar char="•"/>
            </a:pPr>
            <a:r>
              <a:rPr lang="en-US" sz="1600">
                <a:solidFill>
                  <a:srgbClr val="FFFFFF"/>
                </a:solidFill>
                <a:latin typeface="Darker Grotesque"/>
                <a:ea typeface="Darker Grotesque"/>
                <a:cs typeface="Darker Grotesque"/>
                <a:sym typeface="Darker Grotesque"/>
              </a:rPr>
              <a:t>Cross-genre appeal: Science Fiction • Thriller • Visionary Fiction</a:t>
            </a:r>
          </a:p>
          <a:p>
            <a:pPr algn="just" marL="345441" indent="-172721" lvl="1">
              <a:lnSpc>
                <a:spcPts val="1504"/>
              </a:lnSpc>
              <a:buFont typeface="Arial"/>
              <a:buChar char="•"/>
            </a:pPr>
            <a:r>
              <a:rPr lang="en-US" sz="1600">
                <a:solidFill>
                  <a:srgbClr val="FFFFFF"/>
                </a:solidFill>
                <a:latin typeface="Darker Grotesque"/>
                <a:ea typeface="Darker Grotesque"/>
                <a:cs typeface="Darker Grotesque"/>
                <a:sym typeface="Darker Grotesque"/>
              </a:rPr>
              <a:t>Strong female protagonist</a:t>
            </a:r>
          </a:p>
          <a:p>
            <a:pPr algn="just" marL="345441" indent="-172721" lvl="1">
              <a:lnSpc>
                <a:spcPts val="1504"/>
              </a:lnSpc>
              <a:buFont typeface="Arial"/>
              <a:buChar char="•"/>
            </a:pPr>
            <a:r>
              <a:rPr lang="en-US" sz="1600">
                <a:solidFill>
                  <a:srgbClr val="FFFFFF"/>
                </a:solidFill>
                <a:latin typeface="Darker Grotesque"/>
                <a:ea typeface="Darker Grotesque"/>
                <a:cs typeface="Darker Grotesque"/>
                <a:sym typeface="Darker Grotesque"/>
              </a:rPr>
              <a:t>High cinematic potential</a:t>
            </a:r>
          </a:p>
          <a:p>
            <a:pPr algn="just" marL="345441" indent="-172721" lvl="1">
              <a:lnSpc>
                <a:spcPts val="1504"/>
              </a:lnSpc>
              <a:buFont typeface="Arial"/>
              <a:buChar char="•"/>
            </a:pPr>
            <a:r>
              <a:rPr lang="en-US" sz="1600">
                <a:solidFill>
                  <a:srgbClr val="FFFFFF"/>
                </a:solidFill>
                <a:latin typeface="Darker Grotesque"/>
                <a:ea typeface="Darker Grotesque"/>
                <a:cs typeface="Darker Grotesque"/>
                <a:sym typeface="Darker Grotesque"/>
              </a:rPr>
              <a:t>Suitable for print, digital, audiobook, and screen adaptation</a:t>
            </a:r>
          </a:p>
          <a:p>
            <a:pPr algn="just" marL="345441" indent="-172721" lvl="1">
              <a:lnSpc>
                <a:spcPts val="1504"/>
              </a:lnSpc>
              <a:buFont typeface="Arial"/>
              <a:buChar char="•"/>
            </a:pPr>
            <a:r>
              <a:rPr lang="en-US" sz="1600">
                <a:solidFill>
                  <a:srgbClr val="FFFFFF"/>
                </a:solidFill>
                <a:latin typeface="Darker Grotesque"/>
                <a:ea typeface="Darker Grotesque"/>
                <a:cs typeface="Darker Grotesque"/>
                <a:sym typeface="Darker Grotesque"/>
              </a:rPr>
              <a:t>Appeals to readers of intelligent speculative fiction and philosophical thrillers</a:t>
            </a:r>
          </a:p>
          <a:p>
            <a:pPr algn="just">
              <a:lnSpc>
                <a:spcPts val="1504"/>
              </a:lnSpc>
            </a:pPr>
          </a:p>
        </p:txBody>
      </p:sp>
    </p:spTree>
  </p:cSld>
  <p:clrMapOvr>
    <a:masterClrMapping/>
  </p:clrMapOvr>
</p:sld>
</file>

<file path=ppt/slides/slide8.xml><?xml version="1.0" encoding="utf-8"?>
<p:sld xmlns:p="http://schemas.openxmlformats.org/presentationml/2006/main" xmlns:a="http://schemas.openxmlformats.org/drawingml/2006/main">
  <p:cSld>
    <p:bg>
      <p:bgPr>
        <a:gradFill rotWithShape="true">
          <a:gsLst>
            <a:gs pos="0">
              <a:srgbClr val="000000">
                <a:alpha val="100000"/>
              </a:srgbClr>
            </a:gs>
            <a:gs pos="100000">
              <a:srgbClr val="C89116">
                <a:alpha val="100000"/>
              </a:srgbClr>
            </a:gs>
          </a:gsLst>
          <a:lin ang="0"/>
        </a:gradFill>
      </p:bgPr>
    </p:bg>
    <p:spTree>
      <p:nvGrpSpPr>
        <p:cNvPr id="1" name=""/>
        <p:cNvGrpSpPr/>
        <p:nvPr/>
      </p:nvGrpSpPr>
      <p:grpSpPr>
        <a:xfrm>
          <a:off x="0" y="0"/>
          <a:ext cx="0" cy="0"/>
          <a:chOff x="0" y="0"/>
          <a:chExt cx="0" cy="0"/>
        </a:xfrm>
      </p:grpSpPr>
      <p:sp>
        <p:nvSpPr>
          <p:cNvPr name="TextBox 2" id="2"/>
          <p:cNvSpPr txBox="true"/>
          <p:nvPr/>
        </p:nvSpPr>
        <p:spPr>
          <a:xfrm rot="0">
            <a:off x="460432" y="744593"/>
            <a:ext cx="6657938" cy="8703946"/>
          </a:xfrm>
          <a:prstGeom prst="rect">
            <a:avLst/>
          </a:prstGeom>
        </p:spPr>
        <p:txBody>
          <a:bodyPr anchor="t" rtlCol="false" tIns="0" lIns="0" bIns="0" rIns="0">
            <a:spAutoFit/>
          </a:bodyPr>
          <a:lstStyle/>
          <a:p>
            <a:pPr algn="l">
              <a:lnSpc>
                <a:spcPts val="5319"/>
              </a:lnSpc>
            </a:pPr>
            <a:r>
              <a:rPr lang="en-US" sz="3799">
                <a:solidFill>
                  <a:srgbClr val="FFFFFF"/>
                </a:solidFill>
                <a:latin typeface="Arimo"/>
                <a:ea typeface="Arimo"/>
                <a:cs typeface="Arimo"/>
                <a:sym typeface="Arimo"/>
              </a:rPr>
              <a:t>Global Translation Portfolio</a:t>
            </a:r>
          </a:p>
          <a:p>
            <a:pPr algn="just">
              <a:lnSpc>
                <a:spcPts val="2239"/>
              </a:lnSpc>
            </a:pPr>
          </a:p>
          <a:p>
            <a:pPr algn="just">
              <a:lnSpc>
                <a:spcPts val="2239"/>
              </a:lnSpc>
            </a:pPr>
            <a:r>
              <a:rPr lang="en-US" sz="1599">
                <a:solidFill>
                  <a:srgbClr val="FFFFFF"/>
                </a:solidFill>
                <a:latin typeface="Arimo"/>
                <a:ea typeface="Arimo"/>
                <a:cs typeface="Arimo"/>
                <a:sym typeface="Arimo"/>
              </a:rPr>
              <a:t>Europe (27)</a:t>
            </a:r>
          </a:p>
          <a:p>
            <a:pPr algn="l">
              <a:lnSpc>
                <a:spcPts val="2239"/>
              </a:lnSpc>
            </a:pPr>
            <a:r>
              <a:rPr lang="en-US" sz="1599">
                <a:solidFill>
                  <a:srgbClr val="FFFFFF"/>
                </a:solidFill>
                <a:latin typeface="Arimo"/>
                <a:ea typeface="Arimo"/>
                <a:cs typeface="Arimo"/>
                <a:sym typeface="Arimo"/>
              </a:rPr>
              <a:t>🇬🇧 English • 🇩🇪 German • 🇫🇷 French • 🇪🇸 Spanish • 🇮🇹 Italian </a:t>
            </a:r>
          </a:p>
          <a:p>
            <a:pPr algn="l">
              <a:lnSpc>
                <a:spcPts val="2239"/>
              </a:lnSpc>
            </a:pPr>
            <a:r>
              <a:rPr lang="en-US" sz="1599">
                <a:solidFill>
                  <a:srgbClr val="FFFFFF"/>
                </a:solidFill>
                <a:latin typeface="Arimo"/>
                <a:ea typeface="Arimo"/>
                <a:cs typeface="Arimo"/>
                <a:sym typeface="Arimo"/>
              </a:rPr>
              <a:t>• 🇳🇱 Dutch • 🇵🇹 Portuguese • 🇵🇱 Polish • 🇨🇿 Czech • 🇷🇴 Romanian </a:t>
            </a:r>
          </a:p>
          <a:p>
            <a:pPr algn="l">
              <a:lnSpc>
                <a:spcPts val="2239"/>
              </a:lnSpc>
            </a:pPr>
            <a:r>
              <a:rPr lang="en-US" sz="1599">
                <a:solidFill>
                  <a:srgbClr val="FFFFFF"/>
                </a:solidFill>
                <a:latin typeface="Arimo"/>
                <a:ea typeface="Arimo"/>
                <a:cs typeface="Arimo"/>
                <a:sym typeface="Arimo"/>
              </a:rPr>
              <a:t>• 🇬🇷 Greek • 🇭🇺 Hungarian • 🇷🇺 Russian • 🇸🇪 Swedish </a:t>
            </a:r>
          </a:p>
          <a:p>
            <a:pPr algn="l">
              <a:lnSpc>
                <a:spcPts val="2239"/>
              </a:lnSpc>
            </a:pPr>
            <a:r>
              <a:rPr lang="en-US" sz="1599">
                <a:solidFill>
                  <a:srgbClr val="FFFFFF"/>
                </a:solidFill>
                <a:latin typeface="Arimo"/>
                <a:ea typeface="Arimo"/>
                <a:cs typeface="Arimo"/>
                <a:sym typeface="Arimo"/>
              </a:rPr>
              <a:t>• 🇳🇴 Norwegian • 🇩🇰 Danish • 🇧🇬 Bulgarian • 🇺🇦 Ukrainian </a:t>
            </a:r>
          </a:p>
          <a:p>
            <a:pPr algn="l">
              <a:lnSpc>
                <a:spcPts val="2239"/>
              </a:lnSpc>
            </a:pPr>
            <a:r>
              <a:rPr lang="en-US" sz="1599">
                <a:solidFill>
                  <a:srgbClr val="FFFFFF"/>
                </a:solidFill>
                <a:latin typeface="Arimo"/>
                <a:ea typeface="Arimo"/>
                <a:cs typeface="Arimo"/>
                <a:sym typeface="Arimo"/>
              </a:rPr>
              <a:t>• 🇷🇸 Serbian • 🇸🇮 Slovenian • 🇭🇷 Croatian  • 🇫🇮 Finnish </a:t>
            </a:r>
          </a:p>
          <a:p>
            <a:pPr algn="l">
              <a:lnSpc>
                <a:spcPts val="2239"/>
              </a:lnSpc>
            </a:pPr>
            <a:r>
              <a:rPr lang="en-US" sz="1599">
                <a:solidFill>
                  <a:srgbClr val="FFFFFF"/>
                </a:solidFill>
                <a:latin typeface="Arimo"/>
                <a:ea typeface="Arimo"/>
                <a:cs typeface="Arimo"/>
                <a:sym typeface="Arimo"/>
              </a:rPr>
              <a:t>• 🇸🇰 Slovak • 🇱🇹 Lithuanian • 🇱🇻 Latvian • 🇪🇪 Estonian </a:t>
            </a:r>
          </a:p>
          <a:p>
            <a:pPr algn="l">
              <a:lnSpc>
                <a:spcPts val="2239"/>
              </a:lnSpc>
            </a:pPr>
            <a:r>
              <a:rPr lang="en-US" sz="1599">
                <a:solidFill>
                  <a:srgbClr val="FFFFFF"/>
                </a:solidFill>
                <a:latin typeface="Arimo"/>
                <a:ea typeface="Arimo"/>
                <a:cs typeface="Arimo"/>
                <a:sym typeface="Arimo"/>
              </a:rPr>
              <a:t>• 🇹🇷 Turkish</a:t>
            </a:r>
          </a:p>
          <a:p>
            <a:pPr algn="just">
              <a:lnSpc>
                <a:spcPts val="2239"/>
              </a:lnSpc>
            </a:pPr>
          </a:p>
          <a:p>
            <a:pPr algn="just">
              <a:lnSpc>
                <a:spcPts val="2239"/>
              </a:lnSpc>
            </a:pPr>
            <a:r>
              <a:rPr lang="en-US" sz="1599">
                <a:solidFill>
                  <a:srgbClr val="FFFFFF"/>
                </a:solidFill>
                <a:latin typeface="Arimo"/>
                <a:ea typeface="Arimo"/>
                <a:cs typeface="Arimo"/>
                <a:sym typeface="Arimo"/>
              </a:rPr>
              <a:t>Asia &amp; Middle East (11)</a:t>
            </a:r>
          </a:p>
          <a:p>
            <a:pPr algn="l">
              <a:lnSpc>
                <a:spcPts val="2239"/>
              </a:lnSpc>
            </a:pPr>
            <a:r>
              <a:rPr lang="en-US" sz="1599">
                <a:solidFill>
                  <a:srgbClr val="FFFFFF"/>
                </a:solidFill>
                <a:latin typeface="Arimo"/>
                <a:ea typeface="Arimo"/>
                <a:cs typeface="Arimo"/>
                <a:sym typeface="Arimo"/>
              </a:rPr>
              <a:t>🇨🇳 Chinese • 🇯🇵 Japanese • 🇰🇷 Korean • 🇮🇳 Hindi </a:t>
            </a:r>
          </a:p>
          <a:p>
            <a:pPr algn="l">
              <a:lnSpc>
                <a:spcPts val="2239"/>
              </a:lnSpc>
            </a:pPr>
            <a:r>
              <a:rPr lang="en-US" sz="1599">
                <a:solidFill>
                  <a:srgbClr val="FFFFFF"/>
                </a:solidFill>
                <a:latin typeface="Arimo"/>
                <a:ea typeface="Arimo"/>
                <a:cs typeface="Arimo"/>
                <a:sym typeface="Arimo"/>
              </a:rPr>
              <a:t>• 🇧🇩 Bengali • 🇮🇩 Indonesian • 🇻🇳 Vietnamese • 🇹🇭 Thai </a:t>
            </a:r>
          </a:p>
          <a:p>
            <a:pPr algn="l">
              <a:lnSpc>
                <a:spcPts val="2239"/>
              </a:lnSpc>
            </a:pPr>
            <a:r>
              <a:rPr lang="en-US" sz="1599">
                <a:solidFill>
                  <a:srgbClr val="FFFFFF"/>
                </a:solidFill>
                <a:latin typeface="Arimo"/>
                <a:ea typeface="Arimo"/>
                <a:cs typeface="Arimo"/>
                <a:sym typeface="Arimo"/>
              </a:rPr>
              <a:t>• 🇺🇿 Uzbek • 🇮🇷 Persian (Farsi) • 🇸🇦 Arabic</a:t>
            </a:r>
          </a:p>
          <a:p>
            <a:pPr algn="l">
              <a:lnSpc>
                <a:spcPts val="2239"/>
              </a:lnSpc>
            </a:pPr>
          </a:p>
          <a:p>
            <a:pPr algn="just">
              <a:lnSpc>
                <a:spcPts val="2239"/>
              </a:lnSpc>
            </a:pPr>
            <a:r>
              <a:rPr lang="en-US" sz="1599">
                <a:solidFill>
                  <a:srgbClr val="FFFFFF"/>
                </a:solidFill>
                <a:latin typeface="Arimo"/>
                <a:ea typeface="Arimo"/>
                <a:cs typeface="Arimo"/>
                <a:sym typeface="Arimo"/>
              </a:rPr>
              <a:t>Africa (2)</a:t>
            </a:r>
          </a:p>
          <a:p>
            <a:pPr algn="just">
              <a:lnSpc>
                <a:spcPts val="2239"/>
              </a:lnSpc>
            </a:pPr>
            <a:r>
              <a:rPr lang="en-US" sz="1599">
                <a:solidFill>
                  <a:srgbClr val="FFFFFF"/>
                </a:solidFill>
                <a:latin typeface="Arimo"/>
                <a:ea typeface="Arimo"/>
                <a:cs typeface="Arimo"/>
                <a:sym typeface="Arimo"/>
              </a:rPr>
              <a:t>🇳🇬 Hausa • 🌍 Swahili</a:t>
            </a:r>
          </a:p>
          <a:p>
            <a:pPr algn="just">
              <a:lnSpc>
                <a:spcPts val="2239"/>
              </a:lnSpc>
            </a:pPr>
          </a:p>
          <a:p>
            <a:pPr algn="just">
              <a:lnSpc>
                <a:spcPts val="2239"/>
              </a:lnSpc>
            </a:pPr>
            <a:r>
              <a:rPr lang="en-US" sz="1599">
                <a:solidFill>
                  <a:srgbClr val="FFFFFF"/>
                </a:solidFill>
                <a:latin typeface="Arimo"/>
                <a:ea typeface="Arimo"/>
                <a:cs typeface="Arimo"/>
                <a:sym typeface="Arimo"/>
              </a:rPr>
              <a:t>Southeast Asia (1)</a:t>
            </a:r>
          </a:p>
          <a:p>
            <a:pPr algn="just">
              <a:lnSpc>
                <a:spcPts val="2239"/>
              </a:lnSpc>
            </a:pPr>
            <a:r>
              <a:rPr lang="en-US" sz="1599">
                <a:solidFill>
                  <a:srgbClr val="FFFFFF"/>
                </a:solidFill>
                <a:latin typeface="Arimo"/>
                <a:ea typeface="Arimo"/>
                <a:cs typeface="Arimo"/>
                <a:sym typeface="Arimo"/>
              </a:rPr>
              <a:t>🇵🇭 Filipino</a:t>
            </a:r>
          </a:p>
          <a:p>
            <a:pPr algn="just">
              <a:lnSpc>
                <a:spcPts val="2239"/>
              </a:lnSpc>
            </a:pPr>
          </a:p>
          <a:p>
            <a:pPr algn="l">
              <a:lnSpc>
                <a:spcPts val="2239"/>
              </a:lnSpc>
            </a:pPr>
            <a:r>
              <a:rPr lang="en-US" sz="1599">
                <a:solidFill>
                  <a:srgbClr val="FFFFFF"/>
                </a:solidFill>
                <a:latin typeface="Arimo"/>
                <a:ea typeface="Arimo"/>
                <a:cs typeface="Arimo"/>
                <a:sym typeface="Arimo"/>
              </a:rPr>
              <a:t>This extensive portfolio highlights the diversity and breadth of languages covered, reflecting a commitment to bridging communication across continents. From the widely spoken languages of Europe like English and Spanish to the rich linguistic heritage of Asia with Chinese and Hindi, each language represents unique cultures and perspectives. In Africa, Hausa and Swahili offer crucial connectivity, and Filipino captures the vibrant spirit of Southeast Asia. This portfolio is a testament to the power of translation in fostering global understanding and collaboration.</a:t>
            </a:r>
          </a:p>
        </p:txBody>
      </p:sp>
      <p:sp>
        <p:nvSpPr>
          <p:cNvPr name="TextBox 3" id="3"/>
          <p:cNvSpPr txBox="true"/>
          <p:nvPr/>
        </p:nvSpPr>
        <p:spPr>
          <a:xfrm rot="0">
            <a:off x="6197538" y="-95454"/>
            <a:ext cx="920831" cy="544670"/>
          </a:xfrm>
          <a:prstGeom prst="rect">
            <a:avLst/>
          </a:prstGeom>
        </p:spPr>
        <p:txBody>
          <a:bodyPr anchor="t" rtlCol="false" tIns="0" lIns="0" bIns="0" rIns="0">
            <a:spAutoFit/>
          </a:bodyPr>
          <a:lstStyle/>
          <a:p>
            <a:pPr algn="r">
              <a:lnSpc>
                <a:spcPts val="4877"/>
              </a:lnSpc>
            </a:pPr>
            <a:r>
              <a:rPr lang="en-US" sz="1950" spc="19">
                <a:solidFill>
                  <a:srgbClr val="FFFFFF"/>
                </a:solidFill>
                <a:latin typeface="Darker Grotesque"/>
                <a:ea typeface="Darker Grotesque"/>
                <a:cs typeface="Darker Grotesque"/>
                <a:sym typeface="Darker Grotesque"/>
              </a:rPr>
              <a:t>page 07</a:t>
            </a:r>
          </a:p>
        </p:txBody>
      </p:sp>
      <p:sp>
        <p:nvSpPr>
          <p:cNvPr name="TextBox 4" id="4"/>
          <p:cNvSpPr txBox="true"/>
          <p:nvPr/>
        </p:nvSpPr>
        <p:spPr>
          <a:xfrm rot="0">
            <a:off x="582555" y="-13930"/>
            <a:ext cx="920831" cy="544670"/>
          </a:xfrm>
          <a:prstGeom prst="rect">
            <a:avLst/>
          </a:prstGeom>
        </p:spPr>
        <p:txBody>
          <a:bodyPr anchor="t" rtlCol="false" tIns="0" lIns="0" bIns="0" rIns="0">
            <a:spAutoFit/>
          </a:bodyPr>
          <a:lstStyle/>
          <a:p>
            <a:pPr algn="l">
              <a:lnSpc>
                <a:spcPts val="4877"/>
              </a:lnSpc>
            </a:pPr>
            <a:r>
              <a:rPr lang="en-US" sz="1950" spc="19">
                <a:solidFill>
                  <a:srgbClr val="FFFFFF"/>
                </a:solidFill>
                <a:latin typeface="Darker Grotesque"/>
                <a:ea typeface="Darker Grotesque"/>
                <a:cs typeface="Darker Grotesque"/>
                <a:sym typeface="Darker Grotesque"/>
              </a:rPr>
              <a:t>Borcelle</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00000">
                <a:alpha val="100000"/>
              </a:srgbClr>
            </a:gs>
            <a:gs pos="100000">
              <a:srgbClr val="C89116">
                <a:alpha val="100000"/>
              </a:srgbClr>
            </a:gs>
          </a:gsLst>
          <a:lin ang="0"/>
        </a:gradFill>
      </p:bgPr>
    </p:bg>
    <p:spTree>
      <p:nvGrpSpPr>
        <p:cNvPr id="1" name=""/>
        <p:cNvGrpSpPr/>
        <p:nvPr/>
      </p:nvGrpSpPr>
      <p:grpSpPr>
        <a:xfrm>
          <a:off x="0" y="0"/>
          <a:ext cx="0" cy="0"/>
          <a:chOff x="0" y="0"/>
          <a:chExt cx="0" cy="0"/>
        </a:xfrm>
      </p:grpSpPr>
      <p:sp>
        <p:nvSpPr>
          <p:cNvPr name="TextBox 2" id="2"/>
          <p:cNvSpPr txBox="true"/>
          <p:nvPr/>
        </p:nvSpPr>
        <p:spPr>
          <a:xfrm rot="0">
            <a:off x="317114" y="1521934"/>
            <a:ext cx="3924428" cy="8874760"/>
          </a:xfrm>
          <a:prstGeom prst="rect">
            <a:avLst/>
          </a:prstGeom>
        </p:spPr>
        <p:txBody>
          <a:bodyPr anchor="t" rtlCol="false" tIns="0" lIns="0" bIns="0" rIns="0">
            <a:spAutoFit/>
          </a:bodyPr>
          <a:lstStyle/>
          <a:p>
            <a:pPr algn="l">
              <a:lnSpc>
                <a:spcPts val="2520"/>
              </a:lnSpc>
            </a:pPr>
            <a:r>
              <a:rPr lang="en-US" sz="1800">
                <a:solidFill>
                  <a:srgbClr val="FFBD59"/>
                </a:solidFill>
                <a:latin typeface="Open Sans"/>
                <a:ea typeface="Open Sans"/>
                <a:cs typeface="Open Sans"/>
                <a:sym typeface="Open Sans"/>
              </a:rPr>
              <a:t>Overview</a:t>
            </a:r>
          </a:p>
          <a:p>
            <a:pPr algn="l">
              <a:lnSpc>
                <a:spcPts val="1960"/>
              </a:lnSpc>
            </a:pPr>
            <a:r>
              <a:rPr lang="en-US" sz="1400">
                <a:solidFill>
                  <a:srgbClr val="FFFFFF"/>
                </a:solidFill>
                <a:latin typeface="Open Sans"/>
                <a:ea typeface="Open Sans"/>
                <a:cs typeface="Open Sans"/>
                <a:sym typeface="Open Sans"/>
              </a:rPr>
              <a:t>The code has been activated. Now humanity must pay the price.</a:t>
            </a:r>
          </a:p>
          <a:p>
            <a:pPr algn="l">
              <a:lnSpc>
                <a:spcPts val="1960"/>
              </a:lnSpc>
            </a:pPr>
            <a:r>
              <a:rPr lang="en-US" sz="1400">
                <a:solidFill>
                  <a:srgbClr val="FFFFFF"/>
                </a:solidFill>
                <a:latin typeface="Open Sans"/>
                <a:ea typeface="Open Sans"/>
                <a:cs typeface="Open Sans"/>
                <a:sym typeface="Open Sans"/>
              </a:rPr>
              <a:t>After the events of EDEN PROTOCOL, the boundaries between time, memory, and reality begin to collapse. Ancient civilizations awaken, history fractures into parallel timelines, and Atlantis emerges not as</a:t>
            </a:r>
            <a:r>
              <a:rPr lang="en-US" sz="1400">
                <a:solidFill>
                  <a:srgbClr val="FFFFFF"/>
                </a:solidFill>
                <a:latin typeface="Open Sans"/>
                <a:ea typeface="Open Sans"/>
                <a:cs typeface="Open Sans"/>
                <a:sym typeface="Open Sans"/>
              </a:rPr>
              <a:t> a legend, but as the epicenter of humanity's greatest transformation.</a:t>
            </a:r>
          </a:p>
          <a:p>
            <a:pPr algn="l">
              <a:lnSpc>
                <a:spcPts val="1960"/>
              </a:lnSpc>
            </a:pPr>
            <a:r>
              <a:rPr lang="en-US" sz="1400">
                <a:solidFill>
                  <a:srgbClr val="FFFFFF"/>
                </a:solidFill>
                <a:latin typeface="Open Sans"/>
                <a:ea typeface="Open Sans"/>
                <a:cs typeface="Open Sans"/>
                <a:sym typeface="Open Sans"/>
              </a:rPr>
              <a:t>Separated by destiny yet bound across centuries, Melina and Nathaniel find themselves trapped in a relentless struggle where love becomes both the ultimate weapon and the greatest weakness. Every lifetime reveals another betrayal, every choice reshapes the future, and every sacrifice brings humanity closer to either transcendence or extinction.</a:t>
            </a:r>
          </a:p>
          <a:p>
            <a:pPr algn="l">
              <a:lnSpc>
                <a:spcPts val="1820"/>
              </a:lnSpc>
            </a:pPr>
            <a:r>
              <a:rPr lang="en-US" sz="1300">
                <a:solidFill>
                  <a:srgbClr val="FFFFFF"/>
                </a:solidFill>
                <a:latin typeface="Open Sans"/>
                <a:ea typeface="Open Sans"/>
                <a:cs typeface="Open Sans"/>
                <a:sym typeface="Open Sans"/>
              </a:rPr>
              <a:t>As quantum reality unravels, forgotten civilizations, sacred knowledge, and the hidden architecture of consciousness converge into a breathtaking race against time. But the greatest battle is no longer for the survival of civilization—it is for the survival of the human soul.</a:t>
            </a:r>
          </a:p>
          <a:p>
            <a:pPr algn="l">
              <a:lnSpc>
                <a:spcPts val="1680"/>
              </a:lnSpc>
            </a:pPr>
            <a:r>
              <a:rPr lang="en-US" sz="1200">
                <a:solidFill>
                  <a:srgbClr val="FFFFFF"/>
                </a:solidFill>
                <a:latin typeface="Open Sans"/>
                <a:ea typeface="Open Sans"/>
                <a:cs typeface="Open Sans"/>
                <a:sym typeface="Open Sans"/>
              </a:rPr>
              <a:t>Blending visionary science fiction, psychological suspense, historical mystery, quantum theory, sacred geometry, and profound philosophical reflection, THE SEAL OF BLOOD expands the universe introduced in EDEN PROTOCOL into an epic saga where every revelation challenges the very meaning of existence.</a:t>
            </a:r>
          </a:p>
          <a:p>
            <a:pPr algn="l">
              <a:lnSpc>
                <a:spcPts val="1960"/>
              </a:lnSpc>
            </a:pPr>
            <a:r>
              <a:rPr lang="en-US" sz="1400">
                <a:solidFill>
                  <a:srgbClr val="FFFFFF"/>
                </a:solidFill>
                <a:latin typeface="Open Sans"/>
                <a:ea typeface="Open Sans"/>
                <a:cs typeface="Open Sans"/>
                <a:sym typeface="Open Sans"/>
              </a:rPr>
              <a:t>Darker, more emotional, and even more ambitious than its predecessor, this second volume transforms an international metaphysical thriller into a sweeping exploration of destiny, freedom, sacrifice, and unconditional love.</a:t>
            </a:r>
          </a:p>
        </p:txBody>
      </p:sp>
      <p:sp>
        <p:nvSpPr>
          <p:cNvPr name="Freeform 3" id="3"/>
          <p:cNvSpPr/>
          <p:nvPr/>
        </p:nvSpPr>
        <p:spPr>
          <a:xfrm flipH="false" flipV="false" rot="0">
            <a:off x="4241542" y="496071"/>
            <a:ext cx="2881074" cy="4321610"/>
          </a:xfrm>
          <a:custGeom>
            <a:avLst/>
            <a:gdLst/>
            <a:ahLst/>
            <a:cxnLst/>
            <a:rect r="r" b="b" t="t" l="l"/>
            <a:pathLst>
              <a:path h="4321610" w="2881074">
                <a:moveTo>
                  <a:pt x="0" y="0"/>
                </a:moveTo>
                <a:lnTo>
                  <a:pt x="2881074" y="0"/>
                </a:lnTo>
                <a:lnTo>
                  <a:pt x="2881074" y="4321611"/>
                </a:lnTo>
                <a:lnTo>
                  <a:pt x="0" y="4321611"/>
                </a:lnTo>
                <a:lnTo>
                  <a:pt x="0" y="0"/>
                </a:lnTo>
                <a:close/>
              </a:path>
            </a:pathLst>
          </a:custGeom>
          <a:blipFill>
            <a:blip r:embed="rId2"/>
            <a:stretch>
              <a:fillRect l="0" t="0" r="0" b="0"/>
            </a:stretch>
          </a:blipFill>
        </p:spPr>
      </p:sp>
      <p:sp>
        <p:nvSpPr>
          <p:cNvPr name="TextBox 4" id="4"/>
          <p:cNvSpPr txBox="true"/>
          <p:nvPr/>
        </p:nvSpPr>
        <p:spPr>
          <a:xfrm rot="0">
            <a:off x="317114" y="501015"/>
            <a:ext cx="3543315" cy="930569"/>
          </a:xfrm>
          <a:prstGeom prst="rect">
            <a:avLst/>
          </a:prstGeom>
        </p:spPr>
        <p:txBody>
          <a:bodyPr anchor="t" rtlCol="false" tIns="0" lIns="0" bIns="0" rIns="0">
            <a:spAutoFit/>
          </a:bodyPr>
          <a:lstStyle/>
          <a:p>
            <a:pPr algn="ctr">
              <a:lnSpc>
                <a:spcPts val="3466"/>
              </a:lnSpc>
            </a:pPr>
            <a:r>
              <a:rPr lang="en-US" b="true" sz="2476">
                <a:solidFill>
                  <a:srgbClr val="FFBD59"/>
                </a:solidFill>
                <a:latin typeface="Open Sans Bold"/>
                <a:ea typeface="Open Sans Bold"/>
                <a:cs typeface="Open Sans Bold"/>
                <a:sym typeface="Open Sans Bold"/>
              </a:rPr>
              <a:t>THE SEAL OF BLOOD</a:t>
            </a:r>
          </a:p>
          <a:p>
            <a:pPr algn="ctr">
              <a:lnSpc>
                <a:spcPts val="1786"/>
              </a:lnSpc>
            </a:pPr>
            <a:r>
              <a:rPr lang="en-US" b="true" sz="1276">
                <a:solidFill>
                  <a:srgbClr val="FFBD59"/>
                </a:solidFill>
                <a:latin typeface="Open Sans Bold"/>
                <a:ea typeface="Open Sans Bold"/>
                <a:cs typeface="Open Sans Bold"/>
                <a:sym typeface="Open Sans Bold"/>
              </a:rPr>
              <a:t>Book Two of the Metaphysical Fiction Series</a:t>
            </a:r>
          </a:p>
          <a:p>
            <a:pPr algn="ctr">
              <a:lnSpc>
                <a:spcPts val="1786"/>
              </a:lnSpc>
            </a:pPr>
            <a:r>
              <a:rPr lang="en-US" b="true" sz="1276">
                <a:solidFill>
                  <a:srgbClr val="FFBD59"/>
                </a:solidFill>
                <a:latin typeface="Open Sans Bold"/>
                <a:ea typeface="Open Sans Bold"/>
                <a:cs typeface="Open Sans Bold"/>
                <a:sym typeface="Open Sans Bold"/>
              </a:rPr>
              <a:t>Science</a:t>
            </a:r>
            <a:r>
              <a:rPr lang="en-US" b="true" sz="1276">
                <a:solidFill>
                  <a:srgbClr val="FFBD59"/>
                </a:solidFill>
                <a:latin typeface="Open Sans Bold"/>
                <a:ea typeface="Open Sans Bold"/>
                <a:cs typeface="Open Sans Bold"/>
                <a:sym typeface="Open Sans Bold"/>
              </a:rPr>
              <a:t> Fiction • Thriller • Visionary Fiction</a:t>
            </a:r>
          </a:p>
          <a:p>
            <a:pPr algn="ctr">
              <a:lnSpc>
                <a:spcPts val="310"/>
              </a:lnSpc>
            </a:pPr>
          </a:p>
        </p:txBody>
      </p:sp>
      <p:sp>
        <p:nvSpPr>
          <p:cNvPr name="TextBox 5" id="5"/>
          <p:cNvSpPr txBox="true"/>
          <p:nvPr/>
        </p:nvSpPr>
        <p:spPr>
          <a:xfrm rot="0">
            <a:off x="4241542" y="5101110"/>
            <a:ext cx="2881074" cy="4834890"/>
          </a:xfrm>
          <a:prstGeom prst="rect">
            <a:avLst/>
          </a:prstGeom>
        </p:spPr>
        <p:txBody>
          <a:bodyPr anchor="t" rtlCol="false" tIns="0" lIns="0" bIns="0" rIns="0">
            <a:spAutoFit/>
          </a:bodyPr>
          <a:lstStyle/>
          <a:p>
            <a:pPr algn="r">
              <a:lnSpc>
                <a:spcPts val="2520"/>
              </a:lnSpc>
            </a:pPr>
            <a:r>
              <a:rPr lang="en-US" sz="1800" b="true">
                <a:solidFill>
                  <a:srgbClr val="FFFFFF"/>
                </a:solidFill>
                <a:latin typeface="Open Sans Bold"/>
                <a:ea typeface="Open Sans Bold"/>
                <a:cs typeface="Open Sans Bold"/>
                <a:sym typeface="Open Sans Bold"/>
              </a:rPr>
              <a:t>Publishing Advantages</a:t>
            </a:r>
          </a:p>
          <a:p>
            <a:pPr algn="r">
              <a:lnSpc>
                <a:spcPts val="2100"/>
              </a:lnSpc>
            </a:pPr>
            <a:r>
              <a:rPr lang="en-US" sz="1500">
                <a:solidFill>
                  <a:srgbClr val="FFFFFF"/>
                </a:solidFill>
                <a:latin typeface="Open Sans"/>
                <a:ea typeface="Open Sans"/>
                <a:cs typeface="Open Sans"/>
                <a:sym typeface="Open Sans"/>
              </a:rPr>
              <a:t>Book Two of the six-volume Metaphysical Fiction Series</a:t>
            </a:r>
          </a:p>
          <a:p>
            <a:pPr algn="r">
              <a:lnSpc>
                <a:spcPts val="2100"/>
              </a:lnSpc>
            </a:pPr>
            <a:r>
              <a:rPr lang="en-US" sz="1500">
                <a:solidFill>
                  <a:srgbClr val="FFFFFF"/>
                </a:solidFill>
                <a:latin typeface="Open Sans"/>
                <a:ea typeface="Open Sans"/>
                <a:cs typeface="Open Sans"/>
                <a:sym typeface="Open Sans"/>
              </a:rPr>
              <a:t>Direct continuation of the internationally translated EDEN PROTOCOL</a:t>
            </a:r>
          </a:p>
          <a:p>
            <a:pPr algn="r">
              <a:lnSpc>
                <a:spcPts val="2100"/>
              </a:lnSpc>
            </a:pPr>
            <a:r>
              <a:rPr lang="en-US" sz="1500">
                <a:solidFill>
                  <a:srgbClr val="FFFFFF"/>
                </a:solidFill>
                <a:latin typeface="Open Sans"/>
                <a:ea typeface="Open Sans"/>
                <a:cs typeface="Open Sans"/>
                <a:sym typeface="Open Sans"/>
              </a:rPr>
              <a:t>High-concept philosophical science thriller</a:t>
            </a:r>
          </a:p>
          <a:p>
            <a:pPr algn="r">
              <a:lnSpc>
                <a:spcPts val="2100"/>
              </a:lnSpc>
            </a:pPr>
            <a:r>
              <a:rPr lang="en-US" sz="1500">
                <a:solidFill>
                  <a:srgbClr val="FFFFFF"/>
                </a:solidFill>
                <a:latin typeface="Open Sans"/>
                <a:ea typeface="Open Sans"/>
                <a:cs typeface="Open Sans"/>
                <a:sym typeface="Open Sans"/>
              </a:rPr>
              <a:t>Strong cinematic narrative</a:t>
            </a:r>
            <a:r>
              <a:rPr lang="en-US" sz="1500">
                <a:solidFill>
                  <a:srgbClr val="FFFFFF"/>
                </a:solidFill>
                <a:latin typeface="Open Sans"/>
                <a:ea typeface="Open Sans"/>
                <a:cs typeface="Open Sans"/>
                <a:sym typeface="Open Sans"/>
              </a:rPr>
              <a:t> with global appeal</a:t>
            </a:r>
          </a:p>
          <a:p>
            <a:pPr algn="r">
              <a:lnSpc>
                <a:spcPts val="2100"/>
              </a:lnSpc>
            </a:pPr>
            <a:r>
              <a:rPr lang="en-US" sz="1500">
                <a:solidFill>
                  <a:srgbClr val="FFFFFF"/>
                </a:solidFill>
                <a:latin typeface="Open Sans"/>
                <a:ea typeface="Open Sans"/>
                <a:cs typeface="Open Sans"/>
                <a:sym typeface="Open Sans"/>
              </a:rPr>
              <a:t>Blends science fiction, thriller, historical mystery and visionary fiction</a:t>
            </a:r>
          </a:p>
          <a:p>
            <a:pPr algn="r">
              <a:lnSpc>
                <a:spcPts val="2100"/>
              </a:lnSpc>
            </a:pPr>
            <a:r>
              <a:rPr lang="en-US" sz="1500">
                <a:solidFill>
                  <a:srgbClr val="FFFFFF"/>
                </a:solidFill>
                <a:latin typeface="Open Sans"/>
                <a:ea typeface="Open Sans"/>
                <a:cs typeface="Open Sans"/>
                <a:sym typeface="Open Sans"/>
              </a:rPr>
              <a:t>Available for international publishing, translation, audiobook and screen adaptation rights</a:t>
            </a:r>
          </a:p>
          <a:p>
            <a:pPr algn="r">
              <a:lnSpc>
                <a:spcPts val="2100"/>
              </a:lnSpc>
            </a:pPr>
          </a:p>
        </p:txBody>
      </p:sp>
      <p:sp>
        <p:nvSpPr>
          <p:cNvPr name="TextBox 6" id="6"/>
          <p:cNvSpPr txBox="true"/>
          <p:nvPr/>
        </p:nvSpPr>
        <p:spPr>
          <a:xfrm rot="0">
            <a:off x="6201785" y="-124481"/>
            <a:ext cx="920831" cy="544670"/>
          </a:xfrm>
          <a:prstGeom prst="rect">
            <a:avLst/>
          </a:prstGeom>
        </p:spPr>
        <p:txBody>
          <a:bodyPr anchor="t" rtlCol="false" tIns="0" lIns="0" bIns="0" rIns="0">
            <a:spAutoFit/>
          </a:bodyPr>
          <a:lstStyle/>
          <a:p>
            <a:pPr algn="r">
              <a:lnSpc>
                <a:spcPts val="4877"/>
              </a:lnSpc>
            </a:pPr>
            <a:r>
              <a:rPr lang="en-US" sz="1950" spc="19">
                <a:solidFill>
                  <a:srgbClr val="FFFFFF"/>
                </a:solidFill>
                <a:latin typeface="Darker Grotesque"/>
                <a:ea typeface="Darker Grotesque"/>
                <a:cs typeface="Darker Grotesque"/>
                <a:sym typeface="Darker Grotesque"/>
              </a:rPr>
              <a:t>page 08</a:t>
            </a:r>
          </a:p>
        </p:txBody>
      </p:sp>
      <p:sp>
        <p:nvSpPr>
          <p:cNvPr name="TextBox 7" id="7"/>
          <p:cNvSpPr txBox="true"/>
          <p:nvPr/>
        </p:nvSpPr>
        <p:spPr>
          <a:xfrm rot="0">
            <a:off x="582555" y="-124481"/>
            <a:ext cx="920831" cy="544670"/>
          </a:xfrm>
          <a:prstGeom prst="rect">
            <a:avLst/>
          </a:prstGeom>
        </p:spPr>
        <p:txBody>
          <a:bodyPr anchor="t" rtlCol="false" tIns="0" lIns="0" bIns="0" rIns="0">
            <a:spAutoFit/>
          </a:bodyPr>
          <a:lstStyle/>
          <a:p>
            <a:pPr algn="l">
              <a:lnSpc>
                <a:spcPts val="4877"/>
              </a:lnSpc>
            </a:pPr>
            <a:r>
              <a:rPr lang="en-US" sz="1950" spc="19">
                <a:solidFill>
                  <a:srgbClr val="FFFFFF"/>
                </a:solidFill>
                <a:latin typeface="Darker Grotesque"/>
                <a:ea typeface="Darker Grotesque"/>
                <a:cs typeface="Darker Grotesque"/>
                <a:sym typeface="Darker Grotesque"/>
              </a:rPr>
              <a:t>Borcelle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DAHPD2VlBqQ</dc:identifier>
  <dcterms:modified xsi:type="dcterms:W3CDTF">2011-08-01T06:04:30Z</dcterms:modified>
  <cp:revision>1</cp:revision>
  <dc:title>Blue and White Elegant Aesthetic Book Publishers Booklet </dc:title>
</cp:coreProperties>
</file>